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2" r:id="rId1"/>
  </p:sldMasterIdLst>
  <p:notesMasterIdLst>
    <p:notesMasterId r:id="rId47"/>
  </p:notesMasterIdLst>
  <p:sldIdLst>
    <p:sldId id="256" r:id="rId2"/>
    <p:sldId id="259" r:id="rId3"/>
    <p:sldId id="298" r:id="rId4"/>
    <p:sldId id="299" r:id="rId5"/>
    <p:sldId id="315" r:id="rId6"/>
    <p:sldId id="261" r:id="rId7"/>
    <p:sldId id="273" r:id="rId8"/>
    <p:sldId id="278" r:id="rId9"/>
    <p:sldId id="324" r:id="rId10"/>
    <p:sldId id="358" r:id="rId11"/>
    <p:sldId id="360" r:id="rId12"/>
    <p:sldId id="359" r:id="rId13"/>
    <p:sldId id="263" r:id="rId14"/>
    <p:sldId id="361" r:id="rId15"/>
    <p:sldId id="327" r:id="rId16"/>
    <p:sldId id="363" r:id="rId17"/>
    <p:sldId id="369" r:id="rId18"/>
    <p:sldId id="366" r:id="rId19"/>
    <p:sldId id="364" r:id="rId20"/>
    <p:sldId id="370" r:id="rId21"/>
    <p:sldId id="367" r:id="rId22"/>
    <p:sldId id="365" r:id="rId23"/>
    <p:sldId id="371" r:id="rId24"/>
    <p:sldId id="344" r:id="rId25"/>
    <p:sldId id="279" r:id="rId26"/>
    <p:sldId id="351" r:id="rId27"/>
    <p:sldId id="372" r:id="rId28"/>
    <p:sldId id="331" r:id="rId29"/>
    <p:sldId id="386" r:id="rId30"/>
    <p:sldId id="375" r:id="rId31"/>
    <p:sldId id="376" r:id="rId32"/>
    <p:sldId id="377" r:id="rId33"/>
    <p:sldId id="387" r:id="rId34"/>
    <p:sldId id="378" r:id="rId35"/>
    <p:sldId id="381" r:id="rId36"/>
    <p:sldId id="384" r:id="rId37"/>
    <p:sldId id="388" r:id="rId38"/>
    <p:sldId id="379" r:id="rId39"/>
    <p:sldId id="382" r:id="rId40"/>
    <p:sldId id="356" r:id="rId41"/>
    <p:sldId id="306" r:id="rId42"/>
    <p:sldId id="316" r:id="rId43"/>
    <p:sldId id="308" r:id="rId44"/>
    <p:sldId id="294" r:id="rId45"/>
    <p:sldId id="312" r:id="rId46"/>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838" autoAdjust="0"/>
    <p:restoredTop sz="79632" autoAdjust="0"/>
  </p:normalViewPr>
  <p:slideViewPr>
    <p:cSldViewPr snapToGrid="0">
      <p:cViewPr varScale="1">
        <p:scale>
          <a:sx n="71" d="100"/>
          <a:sy n="71" d="100"/>
        </p:scale>
        <p:origin x="1229" y="48"/>
      </p:cViewPr>
      <p:guideLst/>
    </p:cSldViewPr>
  </p:slideViewPr>
  <p:notesTextViewPr>
    <p:cViewPr>
      <p:scale>
        <a:sx n="1" d="1"/>
        <a:sy n="1" d="1"/>
      </p:scale>
      <p:origin x="0" y="0"/>
    </p:cViewPr>
  </p:notesTextViewPr>
  <p:notesViewPr>
    <p:cSldViewPr snapToGrid="0">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1124744" y="4343400"/>
            <a:ext cx="4608512"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5" name="Shape 5"/>
          <p:cNvSpPr txBox="1">
            <a:spLocks noGrp="1"/>
          </p:cNvSpPr>
          <p:nvPr>
            <p:ph type="sldNum" idx="12"/>
          </p:nvPr>
        </p:nvSpPr>
        <p:spPr>
          <a:xfrm>
            <a:off x="6022876" y="8686800"/>
            <a:ext cx="835124"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GB" sz="1200" b="0" i="0" u="none" strike="noStrike" cap="none">
                <a:solidFill>
                  <a:schemeClr val="dk1"/>
                </a:solidFill>
                <a:latin typeface="Arial"/>
                <a:ea typeface="Arial"/>
                <a:cs typeface="Arial"/>
                <a:sym typeface="Arial"/>
              </a:rPr>
              <a:t>‹#›</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58382245"/>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0" name="Shape 210"/>
          <p:cNvSpPr txBox="1">
            <a:spLocks noGrp="1"/>
          </p:cNvSpPr>
          <p:nvPr>
            <p:ph type="body" idx="1"/>
          </p:nvPr>
        </p:nvSpPr>
        <p:spPr>
          <a:xfrm>
            <a:off x="1124744" y="4343400"/>
            <a:ext cx="4608512" cy="4114800"/>
          </a:xfrm>
          <a:prstGeom prst="rect">
            <a:avLst/>
          </a:prstGeom>
          <a:noFill/>
          <a:ln>
            <a:noFill/>
          </a:ln>
        </p:spPr>
        <p:txBody>
          <a:bodyPr lIns="91425" tIns="45700" rIns="91425" bIns="45700" anchor="t" anchorCtr="0">
            <a:noAutofit/>
          </a:bodyPr>
          <a:lstStyle/>
          <a:p>
            <a:pPr eaLnBrk="1" hangingPunct="1"/>
            <a:r>
              <a:rPr lang="en-US" altLang="en-US" sz="1200" dirty="0">
                <a:latin typeface="Arial" panose="020B0604020202020204" pitchFamily="34" charset="0"/>
              </a:rPr>
              <a:t>Please enter the Course Title and Event Code.</a:t>
            </a:r>
          </a:p>
          <a:p>
            <a:pPr eaLnBrk="1" hangingPunct="1"/>
            <a:r>
              <a:rPr lang="en-GB" altLang="en-US" sz="1200" dirty="0">
                <a:latin typeface="Arial" panose="020B0604020202020204" pitchFamily="34" charset="0"/>
              </a:rPr>
              <a:t>This can be found in the writing contract. </a:t>
            </a:r>
          </a:p>
        </p:txBody>
      </p:sp>
      <p:sp>
        <p:nvSpPr>
          <p:cNvPr id="211" name="Shape 211"/>
          <p:cNvSpPr txBox="1">
            <a:spLocks noGrp="1"/>
          </p:cNvSpPr>
          <p:nvPr>
            <p:ph type="sldNum" idx="12"/>
          </p:nvPr>
        </p:nvSpPr>
        <p:spPr>
          <a:xfrm>
            <a:off x="6022876" y="8686800"/>
            <a:ext cx="835124"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GB" sz="1200" b="0" i="0" u="none" strike="noStrike" cap="none">
                <a:solidFill>
                  <a:schemeClr val="dk1"/>
                </a:solidFill>
                <a:latin typeface="Arial"/>
                <a:ea typeface="Arial"/>
                <a:cs typeface="Arial"/>
                <a:sym typeface="Arial"/>
              </a:rPr>
              <a:t>1</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48019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2177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Shape 43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Look at the AO grids for Q1 and the level descriptors for each, paying particular attention to the subheadings. If time discuss the differences between these summary headings and the content of the bullet points that link to the </a:t>
            </a:r>
            <a:r>
              <a:rPr lang="en-GB" dirty="0" err="1"/>
              <a:t>Aos</a:t>
            </a:r>
            <a:r>
              <a:rPr lang="en-GB" dirty="0"/>
              <a:t>.</a:t>
            </a:r>
            <a:endParaRPr dirty="0"/>
          </a:p>
        </p:txBody>
      </p:sp>
      <p:sp>
        <p:nvSpPr>
          <p:cNvPr id="437" name="Shape 4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5812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51393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Refer delegates to SB and QP.</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14</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185759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eaLnBrk="1" hangingPunct="1"/>
            <a:r>
              <a:rPr lang="en-GB" altLang="en-US" sz="1200" dirty="0">
                <a:latin typeface="Arial" panose="020B0604020202020204" pitchFamily="34" charset="0"/>
              </a:rPr>
              <a:t>Explain what the trainer should specifically mention about each response in the trainer delivery booklet.</a:t>
            </a:r>
            <a:endParaRPr lang="en-US" altLang="en-US" sz="1200" dirty="0">
              <a:latin typeface="Arial" panose="020B0604020202020204" pitchFamily="34" charset="0"/>
            </a:endParaRP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2581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lang="en-GB" dirty="0"/>
          </a:p>
          <a:p>
            <a:pPr lvl="0">
              <a:spcBef>
                <a:spcPts val="0"/>
              </a:spcBef>
              <a:buNone/>
            </a:pPr>
            <a:r>
              <a:rPr lang="en-GB" dirty="0"/>
              <a:t>Ask delegates to input a Level for Script A ( not a mark)</a:t>
            </a:r>
          </a:p>
          <a:p>
            <a:pPr lvl="0">
              <a:spcBef>
                <a:spcPts val="0"/>
              </a:spcBef>
              <a:buNone/>
            </a:pPr>
            <a:r>
              <a:rPr lang="en-GB" dirty="0"/>
              <a:t>This response was placed in L5; if time allows you could use text chat to discuss any placement of the script outside this level</a:t>
            </a:r>
          </a:p>
          <a:p>
            <a:pPr lvl="0">
              <a:spcBef>
                <a:spcPts val="0"/>
              </a:spcBef>
              <a:buNone/>
            </a:pPr>
            <a:r>
              <a:rPr lang="en-GB" dirty="0"/>
              <a:t> OR </a:t>
            </a:r>
          </a:p>
          <a:p>
            <a:pPr lvl="0">
              <a:spcBef>
                <a:spcPts val="0"/>
              </a:spcBef>
              <a:buNone/>
            </a:pPr>
            <a:r>
              <a:rPr lang="en-GB" dirty="0"/>
              <a:t>discuss where in the level it might be place in terms of a specific mark ( it was awarded 23 marks)</a:t>
            </a:r>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7330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Once delegates  have allocated a level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17</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145911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endParaRPr lang="en-GB" altLang="en-US" sz="1200" dirty="0">
              <a:latin typeface="Arial" panose="020B0604020202020204" pitchFamily="34" charset="0"/>
            </a:endParaRP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92579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lang="en-GB" dirty="0"/>
          </a:p>
          <a:p>
            <a:pPr lvl="0">
              <a:spcBef>
                <a:spcPts val="0"/>
              </a:spcBef>
              <a:buNone/>
            </a:pPr>
            <a:endParaRPr lang="en-GB" dirty="0"/>
          </a:p>
          <a:p>
            <a:pPr lvl="0">
              <a:spcBef>
                <a:spcPts val="0"/>
              </a:spcBef>
              <a:buNone/>
            </a:pPr>
            <a:r>
              <a:rPr lang="en-GB" dirty="0"/>
              <a:t>Ask delegates to input a Level for Script B ( not a mark)</a:t>
            </a:r>
          </a:p>
          <a:p>
            <a:pPr lvl="0">
              <a:spcBef>
                <a:spcPts val="0"/>
              </a:spcBef>
              <a:buNone/>
            </a:pPr>
            <a:endParaRPr lang="en-GB" dirty="0"/>
          </a:p>
          <a:p>
            <a:pPr lvl="0">
              <a:spcBef>
                <a:spcPts val="0"/>
              </a:spcBef>
              <a:buNone/>
            </a:pPr>
            <a:r>
              <a:rPr lang="en-GB" dirty="0"/>
              <a:t>This response was placed in L4; if time allows you could use text chat to discuss any placement of the script outside this level</a:t>
            </a:r>
          </a:p>
          <a:p>
            <a:pPr lvl="0">
              <a:spcBef>
                <a:spcPts val="0"/>
              </a:spcBef>
              <a:buNone/>
            </a:pPr>
            <a:r>
              <a:rPr lang="en-GB" dirty="0"/>
              <a:t> OR </a:t>
            </a:r>
          </a:p>
          <a:p>
            <a:pPr lvl="0">
              <a:spcBef>
                <a:spcPts val="0"/>
              </a:spcBef>
              <a:buNone/>
            </a:pPr>
            <a:r>
              <a:rPr lang="en-GB" dirty="0"/>
              <a:t>discuss where in the level it might be place in terms of a specific mark ( it was awarded 19 marks)</a:t>
            </a:r>
          </a:p>
          <a:p>
            <a:pPr lvl="0">
              <a:spcBef>
                <a:spcPts val="0"/>
              </a:spcBef>
              <a:buNone/>
            </a:pPr>
            <a:endParaRPr lang="en-GB"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34475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eaLnBrk="1" hangingPunct="1"/>
            <a:r>
              <a:rPr lang="en-GB" altLang="en-US" sz="1200" dirty="0">
                <a:latin typeface="Arial" panose="020B0604020202020204" pitchFamily="34" charset="0"/>
              </a:rPr>
              <a:t>Explain what the trainer should specifically mention about each response in the trainer delivery booklet.</a:t>
            </a:r>
            <a:endParaRPr lang="en-US" altLang="en-US" sz="1200" dirty="0">
              <a:latin typeface="Arial" panose="020B0604020202020204" pitchFamily="34" charset="0"/>
            </a:endParaRP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0212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This section will be delivered by your host from Inset Online. </a:t>
            </a:r>
          </a:p>
          <a:p>
            <a:pPr lvl="0">
              <a:spcBef>
                <a:spcPts val="0"/>
              </a:spcBef>
              <a:buNone/>
            </a:pPr>
            <a:endParaRPr dirty="0"/>
          </a:p>
        </p:txBody>
      </p:sp>
      <p:sp>
        <p:nvSpPr>
          <p:cNvPr id="247" name="Shape 2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80035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lang="en-GB" dirty="0"/>
          </a:p>
          <a:p>
            <a:pPr lvl="0">
              <a:spcBef>
                <a:spcPts val="0"/>
              </a:spcBef>
              <a:buNone/>
            </a:pPr>
            <a:r>
              <a:rPr lang="en-GB" dirty="0"/>
              <a:t>Ask delegates to input a Level for Script C ( not a mark)</a:t>
            </a:r>
          </a:p>
          <a:p>
            <a:pPr lvl="0">
              <a:spcBef>
                <a:spcPts val="0"/>
              </a:spcBef>
              <a:buNone/>
            </a:pPr>
            <a:r>
              <a:rPr lang="en-GB" dirty="0"/>
              <a:t>This response was placed in L2; if time allows you could use text chat to discuss any placement of the script outside this level</a:t>
            </a:r>
          </a:p>
          <a:p>
            <a:pPr lvl="0">
              <a:spcBef>
                <a:spcPts val="0"/>
              </a:spcBef>
              <a:buNone/>
            </a:pPr>
            <a:r>
              <a:rPr lang="en-GB" dirty="0"/>
              <a:t> OR </a:t>
            </a:r>
          </a:p>
          <a:p>
            <a:pPr lvl="0">
              <a:spcBef>
                <a:spcPts val="0"/>
              </a:spcBef>
              <a:buNone/>
            </a:pPr>
            <a:r>
              <a:rPr lang="en-GB" dirty="0"/>
              <a:t>discuss where in the level it might be place in terms of a specific mark ( it was awarded 7 marks)</a:t>
            </a:r>
          </a:p>
          <a:p>
            <a:pPr lvl="0">
              <a:spcBef>
                <a:spcPts val="0"/>
              </a:spcBef>
              <a:buNone/>
            </a:pPr>
            <a:endParaRPr lang="en-GB"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70451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60325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Shape 43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MS: AO GRIDS SECTION B</a:t>
            </a:r>
            <a:endParaRPr dirty="0"/>
          </a:p>
        </p:txBody>
      </p:sp>
      <p:sp>
        <p:nvSpPr>
          <p:cNvPr id="437" name="Shape 4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268084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Shape 43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MS AO GRIDS SCTION B</a:t>
            </a:r>
            <a:endParaRPr dirty="0"/>
          </a:p>
        </p:txBody>
      </p:sp>
      <p:sp>
        <p:nvSpPr>
          <p:cNvPr id="437" name="Shape 4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48492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eaLnBrk="1" hangingPunct="1"/>
            <a:r>
              <a:rPr lang="en-GB" altLang="en-US" sz="1200" dirty="0">
                <a:latin typeface="Arial" panose="020B0604020202020204" pitchFamily="34" charset="0"/>
              </a:rPr>
              <a:t>Explain what the trainer should specifically mention about each response in the trainer delivery booklet.</a:t>
            </a:r>
            <a:endParaRPr lang="en-US" altLang="en-US" sz="1200" dirty="0">
              <a:latin typeface="Arial" panose="020B0604020202020204" pitchFamily="34" charset="0"/>
            </a:endParaRP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61768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dirty="0"/>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84221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lang="en-GB" dirty="0"/>
          </a:p>
          <a:p>
            <a:pPr lvl="0">
              <a:spcBef>
                <a:spcPts val="0"/>
              </a:spcBef>
              <a:buNone/>
            </a:pPr>
            <a:r>
              <a:rPr lang="en-GB" dirty="0"/>
              <a:t>Ask delegates to input a Level for Script ( not a mark)</a:t>
            </a:r>
          </a:p>
          <a:p>
            <a:pPr lvl="0">
              <a:spcBef>
                <a:spcPts val="0"/>
              </a:spcBef>
              <a:buNone/>
            </a:pPr>
            <a:r>
              <a:rPr lang="en-GB" dirty="0"/>
              <a:t>This response was placed in L5; if time allows you could use text chat to discuss any placement of the script outside this level</a:t>
            </a:r>
          </a:p>
          <a:p>
            <a:pPr lvl="0">
              <a:spcBef>
                <a:spcPts val="0"/>
              </a:spcBef>
              <a:buNone/>
            </a:pPr>
            <a:r>
              <a:rPr lang="en-GB" dirty="0"/>
              <a:t> OR </a:t>
            </a:r>
          </a:p>
          <a:p>
            <a:pPr lvl="0">
              <a:spcBef>
                <a:spcPts val="0"/>
              </a:spcBef>
              <a:buNone/>
            </a:pPr>
            <a:r>
              <a:rPr lang="en-GB" dirty="0"/>
              <a:t>discuss where in the level it might be place in terms of a specific mark ( it was awarded 25 marks: it is not perfect – but the overall quality merits this mark)</a:t>
            </a:r>
          </a:p>
          <a:p>
            <a:pPr lvl="0">
              <a:spcBef>
                <a:spcPts val="0"/>
              </a:spcBef>
              <a:buNone/>
            </a:pPr>
            <a:endParaRPr lang="en-GB"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21680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eaLnBrk="1" hangingPunct="1"/>
            <a:r>
              <a:rPr lang="en-GB" altLang="en-US" sz="1200" dirty="0">
                <a:latin typeface="Arial" panose="020B0604020202020204" pitchFamily="34" charset="0"/>
              </a:rPr>
              <a:t>Explain what the trainer should specifically mention about each response in the trainer delivery booklet.</a:t>
            </a:r>
            <a:endParaRPr lang="en-US" altLang="en-US" sz="1200" dirty="0">
              <a:latin typeface="Arial" panose="020B0604020202020204" pitchFamily="34" charset="0"/>
            </a:endParaRP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81940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81360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lang="en-GB" dirty="0"/>
          </a:p>
          <a:p>
            <a:pPr lvl="0">
              <a:spcBef>
                <a:spcPts val="0"/>
              </a:spcBef>
              <a:buNone/>
            </a:pPr>
            <a:r>
              <a:rPr lang="en-GB" dirty="0"/>
              <a:t>Ask delegates to input a Level for Script ( not a mark)</a:t>
            </a:r>
          </a:p>
          <a:p>
            <a:pPr lvl="0">
              <a:spcBef>
                <a:spcPts val="0"/>
              </a:spcBef>
              <a:buNone/>
            </a:pPr>
            <a:r>
              <a:rPr lang="en-GB" dirty="0"/>
              <a:t>This response was placed in L3; if time allows you could use text chat to discuss any placement of the script outside this level</a:t>
            </a:r>
          </a:p>
          <a:p>
            <a:pPr lvl="0">
              <a:spcBef>
                <a:spcPts val="0"/>
              </a:spcBef>
              <a:buNone/>
            </a:pPr>
            <a:r>
              <a:rPr lang="en-GB" dirty="0"/>
              <a:t> OR </a:t>
            </a:r>
          </a:p>
          <a:p>
            <a:pPr lvl="0">
              <a:spcBef>
                <a:spcPts val="0"/>
              </a:spcBef>
              <a:buNone/>
            </a:pPr>
            <a:r>
              <a:rPr lang="en-GB" dirty="0"/>
              <a:t>discuss where in the level it might be place in terms of a specific mark ( it was awarded 14 marks)</a:t>
            </a:r>
          </a:p>
          <a:p>
            <a:pPr lvl="0">
              <a:spcBef>
                <a:spcPts val="0"/>
              </a:spcBef>
              <a:buNone/>
            </a:pPr>
            <a:endParaRPr lang="en-GB"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1730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altLang="en-US" sz="1200" dirty="0">
                <a:latin typeface="Arial" panose="020B0604020202020204" pitchFamily="34" charset="0"/>
              </a:rPr>
              <a:t>.</a:t>
            </a:r>
            <a:r>
              <a:rPr lang="es-ES" altLang="en-US" dirty="0">
                <a:latin typeface="Arial" panose="020B0604020202020204" pitchFamily="34" charset="0"/>
              </a:rPr>
              <a:t> </a:t>
            </a:r>
          </a:p>
          <a:p>
            <a:pPr lvl="0">
              <a:spcBef>
                <a:spcPts val="0"/>
              </a:spcBef>
              <a:buNone/>
            </a:pPr>
            <a:endParaRPr dirty="0"/>
          </a:p>
        </p:txBody>
      </p:sp>
      <p:sp>
        <p:nvSpPr>
          <p:cNvPr id="247" name="Shape 2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63755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eaLnBrk="1" hangingPunct="1"/>
            <a:r>
              <a:rPr lang="en-GB" altLang="en-US" sz="1200" dirty="0">
                <a:latin typeface="Arial" panose="020B0604020202020204" pitchFamily="34" charset="0"/>
              </a:rPr>
              <a:t>Explain what the trainer should specifically mention about each response in the trainer delivery booklet.</a:t>
            </a:r>
            <a:endParaRPr lang="en-US" altLang="en-US" sz="1200" dirty="0">
              <a:latin typeface="Arial" panose="020B0604020202020204" pitchFamily="34" charset="0"/>
            </a:endParaRP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64299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77609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lang="en-GB" dirty="0"/>
          </a:p>
          <a:p>
            <a:pPr lvl="0">
              <a:spcBef>
                <a:spcPts val="0"/>
              </a:spcBef>
              <a:buNone/>
            </a:pPr>
            <a:r>
              <a:rPr lang="en-GB" dirty="0"/>
              <a:t>Ask delegates to input a Level for Script ( not a mark)</a:t>
            </a:r>
          </a:p>
          <a:p>
            <a:pPr lvl="0">
              <a:spcBef>
                <a:spcPts val="0"/>
              </a:spcBef>
              <a:buNone/>
            </a:pPr>
            <a:r>
              <a:rPr lang="en-GB" dirty="0"/>
              <a:t>This response was placed in L2; if time allows you could use text chat to discuss any placement of the script outside this level</a:t>
            </a:r>
          </a:p>
          <a:p>
            <a:pPr lvl="0">
              <a:spcBef>
                <a:spcPts val="0"/>
              </a:spcBef>
              <a:buNone/>
            </a:pPr>
            <a:r>
              <a:rPr lang="en-GB" dirty="0"/>
              <a:t> OR </a:t>
            </a:r>
          </a:p>
          <a:p>
            <a:pPr lvl="0">
              <a:spcBef>
                <a:spcPts val="0"/>
              </a:spcBef>
              <a:buNone/>
            </a:pPr>
            <a:r>
              <a:rPr lang="en-GB" dirty="0"/>
              <a:t>discuss where in the level it might be place in terms of a specific mark ( it was awarded 9 marks)</a:t>
            </a:r>
          </a:p>
          <a:p>
            <a:pPr lvl="0">
              <a:spcBef>
                <a:spcPts val="0"/>
              </a:spcBef>
              <a:buNone/>
            </a:pPr>
            <a:endParaRPr lang="en-GB"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582231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r>
              <a:rPr lang="en-GB" altLang="en-US" dirty="0">
                <a:latin typeface="Arial" panose="020B0604020202020204" pitchFamily="34" charset="0"/>
              </a:rPr>
              <a:t>We constantly look to improve the delivery of our training and appreciate all delegate feedback. </a:t>
            </a:r>
          </a:p>
          <a:p>
            <a:endParaRPr lang="en-GB" altLang="en-US" dirty="0">
              <a:latin typeface="Arial" panose="020B0604020202020204" pitchFamily="34" charset="0"/>
            </a:endParaRPr>
          </a:p>
          <a:p>
            <a:r>
              <a:rPr lang="en-GB" altLang="en-US" dirty="0">
                <a:latin typeface="Arial" panose="020B0604020202020204" pitchFamily="34" charset="0"/>
              </a:rPr>
              <a:t>Delegates will soon </a:t>
            </a:r>
            <a:r>
              <a:rPr lang="en-GB" altLang="en-US" b="1" dirty="0">
                <a:latin typeface="Arial" panose="020B0604020202020204" pitchFamily="34" charset="0"/>
              </a:rPr>
              <a:t>receive an email directing them to our </a:t>
            </a:r>
            <a:r>
              <a:rPr lang="en-GB" altLang="en-US" b="1" dirty="0">
                <a:solidFill>
                  <a:srgbClr val="364395"/>
                </a:solidFill>
                <a:latin typeface="Arial" panose="020B0604020202020204" pitchFamily="34" charset="0"/>
              </a:rPr>
              <a:t>online feedback form</a:t>
            </a:r>
            <a:r>
              <a:rPr lang="en-GB" altLang="en-US" dirty="0">
                <a:latin typeface="Arial" panose="020B0604020202020204" pitchFamily="34" charset="0"/>
              </a:rPr>
              <a:t>. </a:t>
            </a:r>
          </a:p>
          <a:p>
            <a:endParaRPr lang="en-GB" altLang="en-US" dirty="0">
              <a:latin typeface="Arial" panose="020B0604020202020204" pitchFamily="34" charset="0"/>
            </a:endParaRPr>
          </a:p>
          <a:p>
            <a:r>
              <a:rPr lang="en-GB" altLang="en-US" dirty="0">
                <a:latin typeface="Arial" panose="020B0604020202020204" pitchFamily="34" charset="0"/>
              </a:rPr>
              <a:t>The form takes no more than a couple of minutes to complete. Please ask them to take the time to let us know their thoughts by filling in this short form.</a:t>
            </a:r>
          </a:p>
          <a:p>
            <a:pPr lvl="0">
              <a:spcBef>
                <a:spcPts val="0"/>
              </a:spcBef>
              <a:buNone/>
            </a:pPr>
            <a:endParaRPr dirty="0"/>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3280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t>[If you’re the writer for this pack, please include the contact details that appear on the website to contact the subject advisor]</a:t>
            </a:r>
          </a:p>
          <a:p>
            <a:pPr eaLnBrk="1" hangingPunct="1"/>
            <a:endParaRPr lang="es-ES" altLang="en-US" dirty="0">
              <a:latin typeface="Arial" panose="020B0604020202020204" pitchFamily="34" charset="0"/>
            </a:endParaRPr>
          </a:p>
        </p:txBody>
      </p:sp>
      <p:sp>
        <p:nvSpPr>
          <p:cNvPr id="320" name="Shape 3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90796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Shape 39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397" name="Shape 3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464848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Shape 73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a:spcBef>
                <a:spcPct val="0"/>
              </a:spcBef>
            </a:pPr>
            <a:r>
              <a:rPr lang="en-US" altLang="en-US" sz="1200" b="1" i="1" dirty="0">
                <a:latin typeface="Arial" panose="020B0604020202020204" pitchFamily="34" charset="0"/>
              </a:rPr>
              <a:t>There is a wide portfolio of training events already scheduled for the academic year 2016/17. </a:t>
            </a:r>
            <a:r>
              <a:rPr lang="en-US" altLang="en-US" sz="1200" i="1" dirty="0">
                <a:latin typeface="Arial" panose="020B0604020202020204" pitchFamily="34" charset="0"/>
              </a:rPr>
              <a:t>These include training events for our General Qualifications as well as Vocational Qualifications. </a:t>
            </a:r>
          </a:p>
          <a:p>
            <a:pPr>
              <a:spcBef>
                <a:spcPct val="0"/>
              </a:spcBef>
            </a:pPr>
            <a:endParaRPr lang="en-US" altLang="en-US" sz="1200" b="1" dirty="0">
              <a:latin typeface="Arial" panose="020B0604020202020204" pitchFamily="34" charset="0"/>
            </a:endParaRPr>
          </a:p>
          <a:p>
            <a:pPr>
              <a:spcBef>
                <a:spcPct val="0"/>
              </a:spcBef>
            </a:pPr>
            <a:r>
              <a:rPr lang="en-US" altLang="en-US" sz="1200" b="1" dirty="0">
                <a:latin typeface="Arial" panose="020B0604020202020204" pitchFamily="34" charset="0"/>
              </a:rPr>
              <a:t>For General Qualifications</a:t>
            </a:r>
            <a:r>
              <a:rPr lang="en-US" altLang="en-US" sz="1200" dirty="0">
                <a:latin typeface="Arial" panose="020B0604020202020204" pitchFamily="34" charset="0"/>
              </a:rPr>
              <a:t>, you can take an advantage of events such as:</a:t>
            </a:r>
          </a:p>
          <a:p>
            <a:pPr>
              <a:spcBef>
                <a:spcPct val="0"/>
              </a:spcBef>
              <a:buFontTx/>
              <a:buChar char="•"/>
            </a:pPr>
            <a:r>
              <a:rPr lang="en-US" altLang="en-US" sz="1200" dirty="0">
                <a:latin typeface="Arial" panose="020B0604020202020204" pitchFamily="34" charset="0"/>
              </a:rPr>
              <a:t>Delivering the qualification</a:t>
            </a:r>
          </a:p>
          <a:p>
            <a:pPr>
              <a:spcBef>
                <a:spcPct val="0"/>
              </a:spcBef>
              <a:buFontTx/>
              <a:buChar char="•"/>
            </a:pPr>
            <a:r>
              <a:rPr lang="en-US" altLang="en-US" sz="1200" dirty="0">
                <a:latin typeface="Arial" panose="020B0604020202020204" pitchFamily="34" charset="0"/>
              </a:rPr>
              <a:t>Getting Ready to Teach</a:t>
            </a:r>
          </a:p>
          <a:p>
            <a:pPr>
              <a:spcBef>
                <a:spcPct val="0"/>
              </a:spcBef>
              <a:buFontTx/>
              <a:buChar char="•"/>
            </a:pPr>
            <a:r>
              <a:rPr lang="en-US" altLang="en-US" sz="1200" dirty="0">
                <a:latin typeface="Arial" panose="020B0604020202020204" pitchFamily="34" charset="0"/>
              </a:rPr>
              <a:t>Guidance on internally assessed units </a:t>
            </a:r>
          </a:p>
          <a:p>
            <a:pPr>
              <a:spcBef>
                <a:spcPct val="0"/>
              </a:spcBef>
              <a:buFontTx/>
              <a:buChar char="•"/>
            </a:pPr>
            <a:r>
              <a:rPr lang="en-US" altLang="en-US" sz="1200" dirty="0">
                <a:latin typeface="Arial" panose="020B0604020202020204" pitchFamily="34" charset="0"/>
              </a:rPr>
              <a:t>Controlled Assessment</a:t>
            </a:r>
          </a:p>
          <a:p>
            <a:pPr>
              <a:spcBef>
                <a:spcPct val="0"/>
              </a:spcBef>
              <a:buFontTx/>
              <a:buChar char="•"/>
            </a:pPr>
            <a:r>
              <a:rPr lang="en-US" altLang="en-US" sz="1200" dirty="0">
                <a:latin typeface="Arial" panose="020B0604020202020204" pitchFamily="34" charset="0"/>
              </a:rPr>
              <a:t>Standardization </a:t>
            </a:r>
          </a:p>
          <a:p>
            <a:pPr>
              <a:spcBef>
                <a:spcPct val="0"/>
              </a:spcBef>
            </a:pPr>
            <a:endParaRPr lang="en-US" altLang="en-US" sz="1200" dirty="0">
              <a:latin typeface="Arial" panose="020B0604020202020204" pitchFamily="34" charset="0"/>
            </a:endParaRPr>
          </a:p>
          <a:p>
            <a:pPr>
              <a:spcBef>
                <a:spcPct val="0"/>
              </a:spcBef>
            </a:pPr>
            <a:r>
              <a:rPr lang="en-US" altLang="en-US" sz="1200" b="1" dirty="0">
                <a:latin typeface="Arial" panose="020B0604020202020204" pitchFamily="34" charset="0"/>
              </a:rPr>
              <a:t>For Vocational Qualifications</a:t>
            </a:r>
            <a:r>
              <a:rPr lang="en-US" altLang="en-US" sz="1200" dirty="0">
                <a:latin typeface="Arial" panose="020B0604020202020204" pitchFamily="34" charset="0"/>
              </a:rPr>
              <a:t>, again depending on your needs you can take the opportunity for training in the following areas:</a:t>
            </a:r>
          </a:p>
          <a:p>
            <a:pPr>
              <a:spcBef>
                <a:spcPct val="0"/>
              </a:spcBef>
              <a:buFontTx/>
              <a:buChar char="•"/>
            </a:pPr>
            <a:r>
              <a:rPr lang="en-US" altLang="en-US" sz="1200" dirty="0">
                <a:latin typeface="Arial" panose="020B0604020202020204" pitchFamily="34" charset="0"/>
              </a:rPr>
              <a:t>New to teaching BTEC’s</a:t>
            </a:r>
          </a:p>
          <a:p>
            <a:pPr>
              <a:spcBef>
                <a:spcPct val="0"/>
              </a:spcBef>
              <a:buFontTx/>
              <a:buChar char="•"/>
            </a:pPr>
            <a:r>
              <a:rPr lang="en-US" altLang="en-US" sz="1200" dirty="0">
                <a:latin typeface="Arial" panose="020B0604020202020204" pitchFamily="34" charset="0"/>
              </a:rPr>
              <a:t>Getting ready to teach NG BTEC </a:t>
            </a:r>
          </a:p>
          <a:p>
            <a:pPr>
              <a:spcBef>
                <a:spcPct val="0"/>
              </a:spcBef>
              <a:buFontTx/>
              <a:buChar char="•"/>
            </a:pPr>
            <a:r>
              <a:rPr lang="en-US" altLang="en-US" sz="1200" dirty="0">
                <a:latin typeface="Arial" panose="020B0604020202020204" pitchFamily="34" charset="0"/>
              </a:rPr>
              <a:t>BTEC Designing Assignments and Assessment</a:t>
            </a:r>
          </a:p>
          <a:p>
            <a:pPr>
              <a:spcBef>
                <a:spcPct val="0"/>
              </a:spcBef>
              <a:buFontTx/>
              <a:buChar char="•"/>
            </a:pPr>
            <a:r>
              <a:rPr lang="en-US" altLang="en-US" sz="1200" dirty="0">
                <a:latin typeface="Arial" panose="020B0604020202020204" pitchFamily="34" charset="0"/>
              </a:rPr>
              <a:t>Effective delivery and assessment for Skills Qualifications</a:t>
            </a:r>
          </a:p>
          <a:p>
            <a:pPr>
              <a:spcBef>
                <a:spcPct val="0"/>
              </a:spcBef>
            </a:pPr>
            <a:endParaRPr lang="en-US" altLang="en-US" sz="1200" dirty="0">
              <a:latin typeface="Arial" panose="020B0604020202020204" pitchFamily="34" charset="0"/>
            </a:endParaRPr>
          </a:p>
          <a:p>
            <a:r>
              <a:rPr lang="en-GB" altLang="en-US" sz="1200" b="1" i="1" dirty="0">
                <a:latin typeface="Arial" panose="020B0604020202020204" pitchFamily="34" charset="0"/>
              </a:rPr>
              <a:t>Our events have been designed for the UK as well as international centres. </a:t>
            </a:r>
            <a:r>
              <a:rPr lang="en-GB" altLang="en-US" sz="1200" i="1" dirty="0">
                <a:latin typeface="Arial" panose="020B0604020202020204" pitchFamily="34" charset="0"/>
              </a:rPr>
              <a:t>Some events that are specifically designed for UK centres and some specifically for international centres. </a:t>
            </a:r>
          </a:p>
          <a:p>
            <a:pPr lvl="0">
              <a:spcBef>
                <a:spcPts val="0"/>
              </a:spcBef>
              <a:buNone/>
            </a:pPr>
            <a:endParaRPr dirty="0"/>
          </a:p>
        </p:txBody>
      </p:sp>
      <p:sp>
        <p:nvSpPr>
          <p:cNvPr id="740" name="Shape 74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18913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Shape 705"/>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706" name="Shape 7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68435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s-ES" altLang="en-US" dirty="0" err="1">
                <a:latin typeface="Arial" panose="020B0604020202020204" pitchFamily="34" charset="0"/>
              </a:rPr>
              <a:t>This</a:t>
            </a:r>
            <a:r>
              <a:rPr lang="es-ES" altLang="en-US" dirty="0">
                <a:latin typeface="Arial" panose="020B0604020202020204" pitchFamily="34" charset="0"/>
              </a:rPr>
              <a:t> </a:t>
            </a:r>
            <a:r>
              <a:rPr lang="es-ES" altLang="en-US" dirty="0" err="1">
                <a:latin typeface="Arial" panose="020B0604020202020204" pitchFamily="34" charset="0"/>
              </a:rPr>
              <a:t>slide</a:t>
            </a:r>
            <a:r>
              <a:rPr lang="es-ES" altLang="en-US" dirty="0">
                <a:latin typeface="Arial" panose="020B0604020202020204" pitchFamily="34" charset="0"/>
              </a:rPr>
              <a:t> </a:t>
            </a:r>
            <a:r>
              <a:rPr lang="es-ES" altLang="en-US" dirty="0" err="1">
                <a:latin typeface="Arial" panose="020B0604020202020204" pitchFamily="34" charset="0"/>
              </a:rPr>
              <a:t>must</a:t>
            </a:r>
            <a:r>
              <a:rPr lang="es-ES" altLang="en-US" dirty="0">
                <a:latin typeface="Arial" panose="020B0604020202020204" pitchFamily="34" charset="0"/>
              </a:rPr>
              <a:t> be </a:t>
            </a:r>
            <a:r>
              <a:rPr lang="es-ES" altLang="en-US" dirty="0" err="1">
                <a:latin typeface="Arial" panose="020B0604020202020204" pitchFamily="34" charset="0"/>
              </a:rPr>
              <a:t>updated</a:t>
            </a:r>
            <a:r>
              <a:rPr lang="es-ES" altLang="en-US" dirty="0">
                <a:latin typeface="Arial" panose="020B0604020202020204" pitchFamily="34" charset="0"/>
              </a:rPr>
              <a:t>. </a:t>
            </a:r>
            <a:r>
              <a:rPr lang="es-ES" altLang="en-US" dirty="0" err="1">
                <a:latin typeface="Arial" panose="020B0604020202020204" pitchFamily="34" charset="0"/>
              </a:rPr>
              <a:t>It</a:t>
            </a:r>
            <a:r>
              <a:rPr lang="es-ES" altLang="en-US" dirty="0">
                <a:latin typeface="Arial" panose="020B0604020202020204" pitchFamily="34" charset="0"/>
              </a:rPr>
              <a:t> </a:t>
            </a:r>
            <a:r>
              <a:rPr lang="es-ES" altLang="en-US" dirty="0" err="1">
                <a:latin typeface="Arial" panose="020B0604020202020204" pitchFamily="34" charset="0"/>
              </a:rPr>
              <a:t>is</a:t>
            </a:r>
            <a:r>
              <a:rPr lang="es-ES" altLang="en-US" dirty="0">
                <a:latin typeface="Arial" panose="020B0604020202020204" pitchFamily="34" charset="0"/>
              </a:rPr>
              <a:t> </a:t>
            </a:r>
            <a:r>
              <a:rPr lang="es-ES" altLang="en-US" dirty="0" err="1">
                <a:latin typeface="Arial" panose="020B0604020202020204" pitchFamily="34" charset="0"/>
              </a:rPr>
              <a:t>important</a:t>
            </a:r>
            <a:r>
              <a:rPr lang="es-ES" altLang="en-US" dirty="0">
                <a:latin typeface="Arial" panose="020B0604020202020204" pitchFamily="34" charset="0"/>
              </a:rPr>
              <a:t> to </a:t>
            </a:r>
            <a:r>
              <a:rPr lang="es-ES" altLang="en-US" dirty="0" err="1">
                <a:latin typeface="Arial" panose="020B0604020202020204" pitchFamily="34" charset="0"/>
              </a:rPr>
              <a:t>let</a:t>
            </a:r>
            <a:r>
              <a:rPr lang="es-ES" altLang="en-US" dirty="0">
                <a:latin typeface="Arial" panose="020B0604020202020204" pitchFamily="34" charset="0"/>
              </a:rPr>
              <a:t> </a:t>
            </a:r>
            <a:r>
              <a:rPr lang="es-ES" altLang="en-US" dirty="0" err="1">
                <a:latin typeface="Arial" panose="020B0604020202020204" pitchFamily="34" charset="0"/>
              </a:rPr>
              <a:t>the</a:t>
            </a:r>
            <a:r>
              <a:rPr lang="es-ES" altLang="en-US" dirty="0">
                <a:latin typeface="Arial" panose="020B0604020202020204" pitchFamily="34" charset="0"/>
              </a:rPr>
              <a:t> </a:t>
            </a:r>
            <a:r>
              <a:rPr lang="es-ES" altLang="en-US" dirty="0" err="1">
                <a:latin typeface="Arial" panose="020B0604020202020204" pitchFamily="34" charset="0"/>
              </a:rPr>
              <a:t>delegates</a:t>
            </a:r>
            <a:r>
              <a:rPr lang="es-ES" altLang="en-US" dirty="0">
                <a:latin typeface="Arial" panose="020B0604020202020204" pitchFamily="34" charset="0"/>
              </a:rPr>
              <a:t> </a:t>
            </a:r>
            <a:r>
              <a:rPr lang="es-ES" altLang="en-US" dirty="0" err="1">
                <a:latin typeface="Arial" panose="020B0604020202020204" pitchFamily="34" charset="0"/>
              </a:rPr>
              <a:t>know</a:t>
            </a:r>
            <a:r>
              <a:rPr lang="es-ES" altLang="en-US" dirty="0">
                <a:latin typeface="Arial" panose="020B0604020202020204" pitchFamily="34" charset="0"/>
              </a:rPr>
              <a:t> </a:t>
            </a:r>
            <a:r>
              <a:rPr lang="es-ES" altLang="en-US" dirty="0" err="1">
                <a:latin typeface="Arial" panose="020B0604020202020204" pitchFamily="34" charset="0"/>
              </a:rPr>
              <a:t>what’s</a:t>
            </a:r>
            <a:r>
              <a:rPr lang="es-ES" altLang="en-US" dirty="0">
                <a:latin typeface="Arial" panose="020B0604020202020204" pitchFamily="34" charset="0"/>
              </a:rPr>
              <a:t> </a:t>
            </a:r>
            <a:r>
              <a:rPr lang="es-ES" altLang="en-US" dirty="0" err="1">
                <a:latin typeface="Arial" panose="020B0604020202020204" pitchFamily="34" charset="0"/>
              </a:rPr>
              <a:t>coming</a:t>
            </a:r>
            <a:r>
              <a:rPr lang="es-ES" altLang="en-US" dirty="0">
                <a:latin typeface="Arial" panose="020B0604020202020204" pitchFamily="34" charset="0"/>
              </a:rPr>
              <a:t> up </a:t>
            </a:r>
            <a:r>
              <a:rPr lang="es-ES" altLang="en-US" dirty="0" err="1">
                <a:latin typeface="Arial" panose="020B0604020202020204" pitchFamily="34" charset="0"/>
              </a:rPr>
              <a:t>during</a:t>
            </a:r>
            <a:r>
              <a:rPr lang="es-ES" altLang="en-US" dirty="0">
                <a:latin typeface="Arial" panose="020B0604020202020204" pitchFamily="34" charset="0"/>
              </a:rPr>
              <a:t> </a:t>
            </a:r>
            <a:r>
              <a:rPr lang="es-ES" altLang="en-US" dirty="0" err="1">
                <a:latin typeface="Arial" panose="020B0604020202020204" pitchFamily="34" charset="0"/>
              </a:rPr>
              <a:t>the</a:t>
            </a:r>
            <a:r>
              <a:rPr lang="es-ES" altLang="en-US" dirty="0">
                <a:latin typeface="Arial" panose="020B0604020202020204" pitchFamily="34" charset="0"/>
              </a:rPr>
              <a:t> </a:t>
            </a:r>
            <a:r>
              <a:rPr lang="es-ES" altLang="en-US" dirty="0" err="1">
                <a:latin typeface="Arial" panose="020B0604020202020204" pitchFamily="34" charset="0"/>
              </a:rPr>
              <a:t>session</a:t>
            </a:r>
            <a:r>
              <a:rPr lang="es-ES" altLang="en-US" dirty="0">
                <a:latin typeface="Arial" panose="020B0604020202020204" pitchFamily="34" charset="0"/>
              </a:rPr>
              <a:t>. </a:t>
            </a:r>
            <a:r>
              <a:rPr lang="es-ES" altLang="en-US" dirty="0" err="1">
                <a:latin typeface="Arial" panose="020B0604020202020204" pitchFamily="34" charset="0"/>
              </a:rPr>
              <a:t>Not</a:t>
            </a:r>
            <a:r>
              <a:rPr lang="es-ES" altLang="en-US" dirty="0">
                <a:latin typeface="Arial" panose="020B0604020202020204" pitchFamily="34" charset="0"/>
              </a:rPr>
              <a:t> </a:t>
            </a:r>
            <a:r>
              <a:rPr lang="es-ES" altLang="en-US" dirty="0" err="1">
                <a:latin typeface="Arial" panose="020B0604020202020204" pitchFamily="34" charset="0"/>
              </a:rPr>
              <a:t>only</a:t>
            </a:r>
            <a:r>
              <a:rPr lang="es-ES" altLang="en-US" dirty="0">
                <a:latin typeface="Arial" panose="020B0604020202020204" pitchFamily="34" charset="0"/>
              </a:rPr>
              <a:t> </a:t>
            </a:r>
            <a:r>
              <a:rPr lang="es-ES" altLang="en-US" dirty="0" err="1">
                <a:latin typeface="Arial" panose="020B0604020202020204" pitchFamily="34" charset="0"/>
              </a:rPr>
              <a:t>will</a:t>
            </a:r>
            <a:r>
              <a:rPr lang="es-ES" altLang="en-US" dirty="0">
                <a:latin typeface="Arial" panose="020B0604020202020204" pitchFamily="34" charset="0"/>
              </a:rPr>
              <a:t> </a:t>
            </a:r>
            <a:r>
              <a:rPr lang="es-ES" altLang="en-US" dirty="0" err="1">
                <a:latin typeface="Arial" panose="020B0604020202020204" pitchFamily="34" charset="0"/>
              </a:rPr>
              <a:t>this</a:t>
            </a:r>
            <a:r>
              <a:rPr lang="es-ES" altLang="en-US" dirty="0">
                <a:latin typeface="Arial" panose="020B0604020202020204" pitchFamily="34" charset="0"/>
              </a:rPr>
              <a:t> </a:t>
            </a:r>
            <a:r>
              <a:rPr lang="es-ES" altLang="en-US" dirty="0" err="1">
                <a:latin typeface="Arial" panose="020B0604020202020204" pitchFamily="34" charset="0"/>
              </a:rPr>
              <a:t>ensure</a:t>
            </a:r>
            <a:r>
              <a:rPr lang="es-ES" altLang="en-US" dirty="0">
                <a:latin typeface="Arial" panose="020B0604020202020204" pitchFamily="34" charset="0"/>
              </a:rPr>
              <a:t> </a:t>
            </a:r>
            <a:r>
              <a:rPr lang="es-ES" altLang="en-US" dirty="0" err="1">
                <a:latin typeface="Arial" panose="020B0604020202020204" pitchFamily="34" charset="0"/>
              </a:rPr>
              <a:t>we’re</a:t>
            </a:r>
            <a:r>
              <a:rPr lang="es-ES" altLang="en-US" dirty="0">
                <a:latin typeface="Arial" panose="020B0604020202020204" pitchFamily="34" charset="0"/>
              </a:rPr>
              <a:t> meeting </a:t>
            </a:r>
            <a:r>
              <a:rPr lang="es-ES" altLang="en-US" dirty="0" err="1">
                <a:latin typeface="Arial" panose="020B0604020202020204" pitchFamily="34" charset="0"/>
              </a:rPr>
              <a:t>aims</a:t>
            </a:r>
            <a:r>
              <a:rPr lang="es-ES" altLang="en-US" dirty="0">
                <a:latin typeface="Arial" panose="020B0604020202020204" pitchFamily="34" charset="0"/>
              </a:rPr>
              <a:t> and </a:t>
            </a:r>
            <a:r>
              <a:rPr lang="es-ES" altLang="en-US" dirty="0" err="1">
                <a:latin typeface="Arial" panose="020B0604020202020204" pitchFamily="34" charset="0"/>
              </a:rPr>
              <a:t>objectives</a:t>
            </a:r>
            <a:r>
              <a:rPr lang="es-ES" altLang="en-US" dirty="0">
                <a:latin typeface="Arial" panose="020B0604020202020204" pitchFamily="34" charset="0"/>
              </a:rPr>
              <a:t> </a:t>
            </a:r>
            <a:r>
              <a:rPr lang="es-ES" altLang="en-US" dirty="0" err="1">
                <a:latin typeface="Arial" panose="020B0604020202020204" pitchFamily="34" charset="0"/>
              </a:rPr>
              <a:t>but</a:t>
            </a:r>
            <a:r>
              <a:rPr lang="es-ES" altLang="en-US" dirty="0">
                <a:latin typeface="Arial" panose="020B0604020202020204" pitchFamily="34" charset="0"/>
              </a:rPr>
              <a:t> </a:t>
            </a:r>
            <a:r>
              <a:rPr lang="es-ES" altLang="en-US" dirty="0" err="1">
                <a:latin typeface="Arial" panose="020B0604020202020204" pitchFamily="34" charset="0"/>
              </a:rPr>
              <a:t>we</a:t>
            </a:r>
            <a:r>
              <a:rPr lang="es-ES" altLang="en-US" dirty="0">
                <a:latin typeface="Arial" panose="020B0604020202020204" pitchFamily="34" charset="0"/>
              </a:rPr>
              <a:t> </a:t>
            </a:r>
            <a:r>
              <a:rPr lang="es-ES" altLang="en-US" dirty="0" err="1">
                <a:latin typeface="Arial" panose="020B0604020202020204" pitchFamily="34" charset="0"/>
              </a:rPr>
              <a:t>will</a:t>
            </a:r>
            <a:r>
              <a:rPr lang="es-ES" altLang="en-US" dirty="0">
                <a:latin typeface="Arial" panose="020B0604020202020204" pitchFamily="34" charset="0"/>
              </a:rPr>
              <a:t> </a:t>
            </a:r>
            <a:r>
              <a:rPr lang="es-ES" altLang="en-US" dirty="0" err="1">
                <a:latin typeface="Arial" panose="020B0604020202020204" pitchFamily="34" charset="0"/>
              </a:rPr>
              <a:t>also</a:t>
            </a:r>
            <a:r>
              <a:rPr lang="es-ES" altLang="en-US" dirty="0">
                <a:latin typeface="Arial" panose="020B0604020202020204" pitchFamily="34" charset="0"/>
              </a:rPr>
              <a:t> </a:t>
            </a:r>
            <a:r>
              <a:rPr lang="es-ES" altLang="en-US" dirty="0" err="1">
                <a:latin typeface="Arial" panose="020B0604020202020204" pitchFamily="34" charset="0"/>
              </a:rPr>
              <a:t>ensure</a:t>
            </a:r>
            <a:r>
              <a:rPr lang="es-ES" altLang="en-US" dirty="0">
                <a:latin typeface="Arial" panose="020B0604020202020204" pitchFamily="34" charset="0"/>
              </a:rPr>
              <a:t> </a:t>
            </a:r>
            <a:r>
              <a:rPr lang="es-ES" altLang="en-US" dirty="0" err="1">
                <a:latin typeface="Arial" panose="020B0604020202020204" pitchFamily="34" charset="0"/>
              </a:rPr>
              <a:t>delegates</a:t>
            </a:r>
            <a:r>
              <a:rPr lang="es-ES" altLang="en-US" dirty="0">
                <a:latin typeface="Arial" panose="020B0604020202020204" pitchFamily="34" charset="0"/>
              </a:rPr>
              <a:t> are </a:t>
            </a:r>
            <a:r>
              <a:rPr lang="es-ES" altLang="en-US" dirty="0" err="1">
                <a:latin typeface="Arial" panose="020B0604020202020204" pitchFamily="34" charset="0"/>
              </a:rPr>
              <a:t>not</a:t>
            </a:r>
            <a:r>
              <a:rPr lang="es-ES" altLang="en-US" dirty="0">
                <a:latin typeface="Arial" panose="020B0604020202020204" pitchFamily="34" charset="0"/>
              </a:rPr>
              <a:t> </a:t>
            </a:r>
            <a:r>
              <a:rPr lang="es-ES" altLang="en-US" dirty="0" err="1">
                <a:latin typeface="Arial" panose="020B0604020202020204" pitchFamily="34" charset="0"/>
              </a:rPr>
              <a:t>sending</a:t>
            </a:r>
            <a:r>
              <a:rPr lang="es-ES" altLang="en-US" dirty="0">
                <a:latin typeface="Arial" panose="020B0604020202020204" pitchFamily="34" charset="0"/>
              </a:rPr>
              <a:t> </a:t>
            </a:r>
            <a:r>
              <a:rPr lang="es-ES" altLang="en-US" dirty="0" err="1">
                <a:latin typeface="Arial" panose="020B0604020202020204" pitchFamily="34" charset="0"/>
              </a:rPr>
              <a:t>questions</a:t>
            </a:r>
            <a:r>
              <a:rPr lang="es-ES" altLang="en-US" dirty="0">
                <a:latin typeface="Arial" panose="020B0604020202020204" pitchFamily="34" charset="0"/>
              </a:rPr>
              <a:t> </a:t>
            </a:r>
            <a:r>
              <a:rPr lang="es-ES" altLang="en-US" dirty="0" err="1">
                <a:latin typeface="Arial" panose="020B0604020202020204" pitchFamily="34" charset="0"/>
              </a:rPr>
              <a:t>we</a:t>
            </a:r>
            <a:r>
              <a:rPr lang="es-ES" altLang="en-US" dirty="0">
                <a:latin typeface="Arial" panose="020B0604020202020204" pitchFamily="34" charset="0"/>
              </a:rPr>
              <a:t> </a:t>
            </a:r>
            <a:r>
              <a:rPr lang="es-ES" altLang="en-US" dirty="0" err="1">
                <a:latin typeface="Arial" panose="020B0604020202020204" pitchFamily="34" charset="0"/>
              </a:rPr>
              <a:t>may</a:t>
            </a:r>
            <a:r>
              <a:rPr lang="es-ES" altLang="en-US" dirty="0">
                <a:latin typeface="Arial" panose="020B0604020202020204" pitchFamily="34" charset="0"/>
              </a:rPr>
              <a:t> be </a:t>
            </a:r>
            <a:r>
              <a:rPr lang="es-ES" altLang="en-US" dirty="0" err="1">
                <a:latin typeface="Arial" panose="020B0604020202020204" pitchFamily="34" charset="0"/>
              </a:rPr>
              <a:t>covering</a:t>
            </a:r>
            <a:r>
              <a:rPr lang="es-ES" altLang="en-US" dirty="0">
                <a:latin typeface="Arial" panose="020B0604020202020204" pitchFamily="34" charset="0"/>
              </a:rPr>
              <a:t> </a:t>
            </a:r>
            <a:r>
              <a:rPr lang="es-ES" altLang="en-US" dirty="0" err="1">
                <a:latin typeface="Arial" panose="020B0604020202020204" pitchFamily="34" charset="0"/>
              </a:rPr>
              <a:t>later</a:t>
            </a:r>
            <a:r>
              <a:rPr lang="es-ES" altLang="en-US" dirty="0">
                <a:latin typeface="Arial" panose="020B0604020202020204" pitchFamily="34" charset="0"/>
              </a:rPr>
              <a:t> in </a:t>
            </a:r>
            <a:r>
              <a:rPr lang="es-ES" altLang="en-US" dirty="0" err="1">
                <a:latin typeface="Arial" panose="020B0604020202020204" pitchFamily="34" charset="0"/>
              </a:rPr>
              <a:t>the</a:t>
            </a:r>
            <a:r>
              <a:rPr lang="es-ES" altLang="en-US" dirty="0">
                <a:latin typeface="Arial" panose="020B0604020202020204" pitchFamily="34" charset="0"/>
              </a:rPr>
              <a:t> </a:t>
            </a:r>
            <a:r>
              <a:rPr lang="es-ES" altLang="en-US" dirty="0" err="1">
                <a:latin typeface="Arial" panose="020B0604020202020204" pitchFamily="34" charset="0"/>
              </a:rPr>
              <a:t>session</a:t>
            </a:r>
            <a:r>
              <a:rPr lang="es-ES" altLang="en-US" dirty="0">
                <a:latin typeface="Arial" panose="020B0604020202020204" pitchFamily="34" charset="0"/>
              </a:rPr>
              <a:t>. </a:t>
            </a:r>
          </a:p>
        </p:txBody>
      </p:sp>
      <p:sp>
        <p:nvSpPr>
          <p:cNvPr id="320" name="Shape 3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97207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Shape 4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lnSpc>
                <a:spcPct val="80000"/>
              </a:lnSpc>
            </a:pPr>
            <a:endParaRPr lang="en-GB" altLang="en-US" sz="1200" dirty="0">
              <a:latin typeface="Arial" panose="020B0604020202020204" pitchFamily="34" charset="0"/>
            </a:endParaRPr>
          </a:p>
          <a:p>
            <a:pPr eaLnBrk="1" hangingPunct="1">
              <a:lnSpc>
                <a:spcPct val="80000"/>
              </a:lnSpc>
            </a:pPr>
            <a:endParaRPr lang="en-GB" altLang="en-US" sz="1200" dirty="0">
              <a:latin typeface="Arial" panose="020B0604020202020204" pitchFamily="34" charset="0"/>
            </a:endParaRPr>
          </a:p>
          <a:p>
            <a:pPr eaLnBrk="1" hangingPunct="1">
              <a:lnSpc>
                <a:spcPct val="80000"/>
              </a:lnSpc>
            </a:pPr>
            <a:r>
              <a:rPr lang="en-GB" altLang="en-US" sz="1200" dirty="0">
                <a:latin typeface="Arial" panose="020B0604020202020204" pitchFamily="34" charset="0"/>
              </a:rPr>
              <a:t>Don’t spend a lot of time on this – 5 min.</a:t>
            </a:r>
          </a:p>
          <a:p>
            <a:pPr eaLnBrk="1" hangingPunct="1">
              <a:lnSpc>
                <a:spcPct val="80000"/>
              </a:lnSpc>
            </a:pPr>
            <a:endParaRPr lang="en-GB" altLang="en-US" sz="1200" dirty="0">
              <a:latin typeface="Arial" panose="020B0604020202020204" pitchFamily="34" charset="0"/>
            </a:endParaRPr>
          </a:p>
          <a:p>
            <a:pPr eaLnBrk="1" hangingPunct="1">
              <a:lnSpc>
                <a:spcPct val="80000"/>
              </a:lnSpc>
            </a:pPr>
            <a:endParaRPr lang="en-GB" altLang="en-US" sz="1200" dirty="0">
              <a:latin typeface="Arial" panose="020B0604020202020204" pitchFamily="34" charset="0"/>
            </a:endParaRPr>
          </a:p>
          <a:p>
            <a:pPr eaLnBrk="1" hangingPunct="1">
              <a:lnSpc>
                <a:spcPct val="80000"/>
              </a:lnSpc>
            </a:pPr>
            <a:endParaRPr lang="en-GB" altLang="en-US" sz="1200" dirty="0">
              <a:latin typeface="Arial" panose="020B0604020202020204" pitchFamily="34" charset="0"/>
            </a:endParaRPr>
          </a:p>
          <a:p>
            <a:pPr eaLnBrk="1" hangingPunct="1">
              <a:lnSpc>
                <a:spcPct val="80000"/>
              </a:lnSpc>
            </a:pPr>
            <a:r>
              <a:rPr lang="en-GB" altLang="en-US" sz="1200" dirty="0">
                <a:latin typeface="Arial" panose="020B0604020202020204" pitchFamily="34" charset="0"/>
              </a:rPr>
              <a:t>Suggestions: If you have a specification as a PDF, can keep the above slide design and when talking about the above areas, simply ask the host to bring it up on the screen (every event has an event host who will be supporting you with the technical aspect).  There are ways how you can display the information without having to copy and paste this into the individual slides and the host will be able to advise you. If this is somewhere on the website – you can also access the website live during the session. Delegates will be able to see where you are taking them. </a:t>
            </a:r>
          </a:p>
          <a:p>
            <a:pPr lvl="0">
              <a:spcBef>
                <a:spcPts val="0"/>
              </a:spcBef>
              <a:buNone/>
            </a:pPr>
            <a:endParaRPr dirty="0"/>
          </a:p>
        </p:txBody>
      </p:sp>
      <p:sp>
        <p:nvSpPr>
          <p:cNvPr id="447" name="Shape 4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7070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You can either insert your ‘Polls to get to know the delegates’ here or include in the pack as a separate document. </a:t>
            </a:r>
          </a:p>
          <a:p>
            <a:pPr lvl="0">
              <a:spcBef>
                <a:spcPts val="0"/>
              </a:spcBef>
              <a:buNone/>
            </a:pPr>
            <a:endParaRPr lang="en-GB" dirty="0"/>
          </a:p>
          <a:p>
            <a:pPr lvl="0">
              <a:spcBef>
                <a:spcPts val="0"/>
              </a:spcBef>
              <a:buNone/>
            </a:pPr>
            <a:r>
              <a:rPr lang="en-GB" dirty="0"/>
              <a:t>For this session the plays covered are : </a:t>
            </a:r>
            <a:r>
              <a:rPr lang="en-GB" i="1" dirty="0"/>
              <a:t>Streetcar, Elmina’s Kitchen, Translations</a:t>
            </a:r>
            <a:r>
              <a:rPr lang="en-GB" dirty="0"/>
              <a:t>. If there are no delegates for any text consider putting it last when looking at Section B exemplars if time proves to be short.</a:t>
            </a:r>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0336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Shape 370"/>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371" name="Shape 3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14175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892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17097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Option1">
    <p:bg>
      <p:bgPr>
        <a:solidFill>
          <a:schemeClr val="lt2"/>
        </a:solidFill>
        <a:effectLst/>
      </p:bgPr>
    </p:bg>
    <p:spTree>
      <p:nvGrpSpPr>
        <p:cNvPr id="1" name="Shape 12"/>
        <p:cNvGrpSpPr/>
        <p:nvPr/>
      </p:nvGrpSpPr>
      <p:grpSpPr>
        <a:xfrm>
          <a:off x="0" y="0"/>
          <a:ext cx="0" cy="0"/>
          <a:chOff x="0" y="0"/>
          <a:chExt cx="0" cy="0"/>
        </a:xfrm>
      </p:grpSpPr>
      <p:pic>
        <p:nvPicPr>
          <p:cNvPr id="13" name="Shape 13"/>
          <p:cNvPicPr preferRelativeResize="0"/>
          <p:nvPr/>
        </p:nvPicPr>
        <p:blipFill rotWithShape="1">
          <a:blip r:embed="rId2">
            <a:alphaModFix/>
          </a:blip>
          <a:srcRect/>
          <a:stretch/>
        </p:blipFill>
        <p:spPr>
          <a:xfrm>
            <a:off x="460375" y="409958"/>
            <a:ext cx="1144799" cy="809347"/>
          </a:xfrm>
          <a:prstGeom prst="rect">
            <a:avLst/>
          </a:prstGeom>
          <a:noFill/>
          <a:ln>
            <a:noFill/>
          </a:ln>
        </p:spPr>
      </p:pic>
      <p:sp>
        <p:nvSpPr>
          <p:cNvPr id="14" name="Shape 14"/>
          <p:cNvSpPr txBox="1">
            <a:spLocks noGrp="1"/>
          </p:cNvSpPr>
          <p:nvPr>
            <p:ph type="ctrTitle"/>
          </p:nvPr>
        </p:nvSpPr>
        <p:spPr>
          <a:xfrm>
            <a:off x="447675" y="1680064"/>
            <a:ext cx="3682999" cy="2244235"/>
          </a:xfrm>
          <a:prstGeom prst="rect">
            <a:avLst/>
          </a:prstGeom>
          <a:noFill/>
          <a:ln>
            <a:noFill/>
          </a:ln>
        </p:spPr>
        <p:txBody>
          <a:bodyPr lIns="91425" tIns="91425" rIns="91425" bIns="91425" anchor="t" anchorCtr="0"/>
          <a:lstStyle>
            <a:lvl1pPr marL="0" marR="0" lvl="0" indent="0" algn="l" rtl="0">
              <a:lnSpc>
                <a:spcPct val="116666"/>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5" name="Shape 15"/>
          <p:cNvSpPr txBox="1">
            <a:spLocks noGrp="1"/>
          </p:cNvSpPr>
          <p:nvPr>
            <p:ph type="subTitle" idx="1"/>
          </p:nvPr>
        </p:nvSpPr>
        <p:spPr>
          <a:xfrm>
            <a:off x="447675" y="4057650"/>
            <a:ext cx="3397250" cy="1466850"/>
          </a:xfrm>
          <a:prstGeom prst="rect">
            <a:avLst/>
          </a:prstGeom>
          <a:noFill/>
          <a:ln>
            <a:noFill/>
          </a:ln>
        </p:spPr>
        <p:txBody>
          <a:bodyPr lIns="91425" tIns="91425" rIns="91425" bIns="91425" anchor="t" anchorCtr="0"/>
          <a:lstStyle>
            <a:lvl1pPr marL="0" marR="0" lvl="0" indent="0" algn="l" rtl="0">
              <a:lnSpc>
                <a:spcPct val="133333"/>
              </a:lnSpc>
              <a:spcBef>
                <a:spcPts val="0"/>
              </a:spcBef>
              <a:spcAft>
                <a:spcPts val="0"/>
              </a:spcAft>
              <a:buClr>
                <a:srgbClr val="FFFFFF"/>
              </a:buClr>
              <a:buFont typeface="Arial"/>
              <a:buNone/>
              <a:defRPr sz="1800" b="0" i="0" u="none" strike="noStrike" cap="none">
                <a:solidFill>
                  <a:srgbClr val="FFFFFF"/>
                </a:solidFill>
                <a:latin typeface="Arial"/>
                <a:ea typeface="Arial"/>
                <a:cs typeface="Arial"/>
                <a:sym typeface="Arial"/>
              </a:defRPr>
            </a:lvl1pPr>
            <a:lvl2pPr marL="457200" marR="0" lvl="1" indent="0" algn="ctr" rtl="0">
              <a:lnSpc>
                <a:spcPct val="118750"/>
              </a:lnSpc>
              <a:spcBef>
                <a:spcPts val="0"/>
              </a:spcBef>
              <a:spcAft>
                <a:spcPts val="0"/>
              </a:spcAft>
              <a:buClr>
                <a:schemeClr val="lt2"/>
              </a:buClr>
              <a:buFont typeface="Arial"/>
              <a:buNone/>
              <a:defRPr sz="1600" b="0" i="0" u="none" strike="noStrike" cap="none">
                <a:solidFill>
                  <a:srgbClr val="888888"/>
                </a:solidFill>
                <a:latin typeface="Arial"/>
                <a:ea typeface="Arial"/>
                <a:cs typeface="Arial"/>
                <a:sym typeface="Arial"/>
              </a:defRPr>
            </a:lvl2pPr>
            <a:lvl3pPr marL="914400" marR="0" lvl="2" indent="0" algn="ctr" rtl="0">
              <a:lnSpc>
                <a:spcPct val="118750"/>
              </a:lnSpc>
              <a:spcBef>
                <a:spcPts val="0"/>
              </a:spcBef>
              <a:spcAft>
                <a:spcPts val="0"/>
              </a:spcAft>
              <a:buClr>
                <a:schemeClr val="accent4"/>
              </a:buClr>
              <a:buFont typeface="Arial"/>
              <a:buNone/>
              <a:defRPr sz="1600" b="0" i="0" u="none" strike="noStrike" cap="none">
                <a:solidFill>
                  <a:srgbClr val="888888"/>
                </a:solidFill>
                <a:latin typeface="Arial"/>
                <a:ea typeface="Arial"/>
                <a:cs typeface="Arial"/>
                <a:sym typeface="Arial"/>
              </a:defRPr>
            </a:lvl3pPr>
            <a:lvl4pPr marL="1371600" marR="0" lvl="3" indent="0" algn="ctr" rtl="0">
              <a:lnSpc>
                <a:spcPct val="125000"/>
              </a:lnSpc>
              <a:spcBef>
                <a:spcPts val="0"/>
              </a:spcBef>
              <a:spcAft>
                <a:spcPts val="850"/>
              </a:spcAft>
              <a:buClr>
                <a:schemeClr val="dk1"/>
              </a:buClr>
              <a:buFont typeface="Arial"/>
              <a:buNone/>
              <a:defRPr sz="1200" b="0" i="0" u="none" strike="noStrike" cap="none">
                <a:solidFill>
                  <a:srgbClr val="888888"/>
                </a:solidFill>
                <a:latin typeface="Arial"/>
                <a:ea typeface="Arial"/>
                <a:cs typeface="Arial"/>
                <a:sym typeface="Arial"/>
              </a:defRPr>
            </a:lvl4pPr>
            <a:lvl5pPr marL="1828800" marR="0" lvl="4" indent="0" algn="ctr" rtl="0">
              <a:spcBef>
                <a:spcPts val="360"/>
              </a:spcBef>
              <a:buClr>
                <a:srgbClr val="888888"/>
              </a:buClr>
              <a:buFont typeface="Arial"/>
              <a:buNone/>
              <a:defRPr sz="1800" b="0" i="0" u="none" strike="noStrike" cap="none">
                <a:solidFill>
                  <a:srgbClr val="888888"/>
                </a:solidFill>
                <a:latin typeface="Arial"/>
                <a:ea typeface="Arial"/>
                <a:cs typeface="Arial"/>
                <a:sym typeface="Arial"/>
              </a:defRPr>
            </a:lvl5pPr>
            <a:lvl6pPr marL="2286000" marR="0" lvl="5"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6pPr>
            <a:lvl7pPr marL="2743200" marR="0" lvl="6"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7pPr>
            <a:lvl8pPr marL="3200400" marR="0" lvl="7"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8pPr>
            <a:lvl9pPr marL="3657600" marR="0" lvl="8"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9pPr>
          </a:lstStyle>
          <a:p>
            <a:endParaRPr/>
          </a:p>
        </p:txBody>
      </p:sp>
      <p:sp>
        <p:nvSpPr>
          <p:cNvPr id="16" name="Shape 16"/>
          <p:cNvSpPr txBox="1">
            <a:spLocks noGrp="1"/>
          </p:cNvSpPr>
          <p:nvPr>
            <p:ph type="body" idx="2"/>
          </p:nvPr>
        </p:nvSpPr>
        <p:spPr>
          <a:xfrm>
            <a:off x="447675" y="6265862"/>
            <a:ext cx="3962399" cy="285750"/>
          </a:xfrm>
          <a:prstGeom prst="rect">
            <a:avLst/>
          </a:prstGeom>
          <a:noFill/>
          <a:ln>
            <a:noFill/>
          </a:ln>
        </p:spPr>
        <p:txBody>
          <a:bodyPr lIns="91425" tIns="91425" rIns="91425" bIns="91425" anchor="t" anchorCtr="0"/>
          <a:lstStyle>
            <a:lvl1pPr marL="0" marR="0" lvl="0" indent="0" algn="l" rtl="0">
              <a:lnSpc>
                <a:spcPct val="122222"/>
              </a:lnSpc>
              <a:spcBef>
                <a:spcPts val="0"/>
              </a:spcBef>
              <a:spcAft>
                <a:spcPts val="0"/>
              </a:spcAft>
              <a:buClr>
                <a:srgbClr val="FFFFFF"/>
              </a:buClr>
              <a:buFont typeface="Arial"/>
              <a:buNone/>
              <a:defRPr sz="1800" b="0" i="0" u="none" strike="noStrike" cap="none">
                <a:solidFill>
                  <a:srgbClr val="FFFFFF"/>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 name="Shape 17"/>
          <p:cNvSpPr>
            <a:spLocks noGrp="1"/>
          </p:cNvSpPr>
          <p:nvPr>
            <p:ph type="pic" idx="3"/>
          </p:nvPr>
        </p:nvSpPr>
        <p:spPr>
          <a:xfrm>
            <a:off x="4581523" y="0"/>
            <a:ext cx="4562475" cy="6858000"/>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More to Learn">
    <p:bg>
      <p:bgPr>
        <a:solidFill>
          <a:schemeClr val="lt2"/>
        </a:solidFill>
        <a:effectLst/>
      </p:bgPr>
    </p:bg>
    <p:spTree>
      <p:nvGrpSpPr>
        <p:cNvPr id="1" name="Shape 198"/>
        <p:cNvGrpSpPr/>
        <p:nvPr/>
      </p:nvGrpSpPr>
      <p:grpSpPr>
        <a:xfrm>
          <a:off x="0" y="0"/>
          <a:ext cx="0" cy="0"/>
          <a:chOff x="0" y="0"/>
          <a:chExt cx="0" cy="0"/>
        </a:xfrm>
      </p:grpSpPr>
      <p:pic>
        <p:nvPicPr>
          <p:cNvPr id="199" name="Shape 199"/>
          <p:cNvPicPr preferRelativeResize="0"/>
          <p:nvPr/>
        </p:nvPicPr>
        <p:blipFill rotWithShape="1">
          <a:blip r:embed="rId2">
            <a:alphaModFix/>
          </a:blip>
          <a:srcRect t="5771" b="5310"/>
          <a:stretch/>
        </p:blipFill>
        <p:spPr>
          <a:xfrm>
            <a:off x="888486" y="0"/>
            <a:ext cx="7550662" cy="6858000"/>
          </a:xfrm>
          <a:prstGeom prst="rect">
            <a:avLst/>
          </a:prstGeom>
          <a:noFill/>
          <a:ln>
            <a:noFill/>
          </a:ln>
        </p:spPr>
      </p:pic>
      <p:sp>
        <p:nvSpPr>
          <p:cNvPr id="200" name="Shape 200"/>
          <p:cNvSpPr txBox="1">
            <a:spLocks noGrp="1"/>
          </p:cNvSpPr>
          <p:nvPr>
            <p:ph type="ctrTitle"/>
          </p:nvPr>
        </p:nvSpPr>
        <p:spPr>
          <a:xfrm>
            <a:off x="2333624" y="2728866"/>
            <a:ext cx="4656674" cy="985884"/>
          </a:xfrm>
          <a:prstGeom prst="rect">
            <a:avLst/>
          </a:prstGeom>
          <a:noFill/>
          <a:ln>
            <a:noFill/>
          </a:ln>
        </p:spPr>
        <p:txBody>
          <a:bodyPr lIns="91425" tIns="91425" rIns="91425" bIns="91425" anchor="b" anchorCtr="0"/>
          <a:lstStyle>
            <a:lvl1pPr marL="0" marR="0" lvl="0" indent="0" algn="ctr"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1" name="Shape 201"/>
          <p:cNvSpPr txBox="1">
            <a:spLocks noGrp="1"/>
          </p:cNvSpPr>
          <p:nvPr>
            <p:ph type="body" idx="1"/>
          </p:nvPr>
        </p:nvSpPr>
        <p:spPr>
          <a:xfrm>
            <a:off x="2343150" y="3829050"/>
            <a:ext cx="4743450" cy="638174"/>
          </a:xfrm>
          <a:prstGeom prst="rect">
            <a:avLst/>
          </a:prstGeom>
          <a:noFill/>
          <a:ln>
            <a:noFill/>
          </a:ln>
        </p:spPr>
        <p:txBody>
          <a:bodyPr lIns="91425" tIns="91425" rIns="91425" bIns="91425" anchor="t" anchorCtr="0"/>
          <a:lstStyle>
            <a:lvl1pPr marL="0" marR="0" lvl="0" indent="0" algn="ctr" rtl="0">
              <a:lnSpc>
                <a:spcPct val="131250"/>
              </a:lnSpc>
              <a:spcBef>
                <a:spcPts val="0"/>
              </a:spcBef>
              <a:spcAft>
                <a:spcPts val="0"/>
              </a:spcAft>
              <a:buClr>
                <a:schemeClr val="lt2"/>
              </a:buClr>
              <a:buFont typeface="Arial"/>
              <a:buNone/>
              <a:defRPr sz="1600" b="0" i="0" u="none" strike="noStrike" cap="none">
                <a:solidFill>
                  <a:schemeClr val="lt2"/>
                </a:solidFill>
                <a:latin typeface="Arial"/>
                <a:ea typeface="Arial"/>
                <a:cs typeface="Arial"/>
                <a:sym typeface="Arial"/>
              </a:defRPr>
            </a:lvl1pPr>
            <a:lvl2pPr marL="0" marR="0" lvl="1" indent="0" algn="ctr" rtl="0">
              <a:lnSpc>
                <a:spcPct val="131250"/>
              </a:lnSpc>
              <a:spcBef>
                <a:spcPts val="0"/>
              </a:spcBef>
              <a:spcAft>
                <a:spcPts val="0"/>
              </a:spcAft>
              <a:buClr>
                <a:schemeClr val="lt2"/>
              </a:buClr>
              <a:buFont typeface="Arial"/>
              <a:buNone/>
              <a:defRPr sz="1600" b="1" i="0" u="none" strike="noStrike" cap="none">
                <a:solidFill>
                  <a:schemeClr val="lt2"/>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Final Slide Option1">
    <p:bg>
      <p:bgPr>
        <a:solidFill>
          <a:schemeClr val="lt2"/>
        </a:solidFill>
        <a:effectLst/>
      </p:bgPr>
    </p:bg>
    <p:spTree>
      <p:nvGrpSpPr>
        <p:cNvPr id="1" name="Shape 187"/>
        <p:cNvGrpSpPr/>
        <p:nvPr/>
      </p:nvGrpSpPr>
      <p:grpSpPr>
        <a:xfrm>
          <a:off x="0" y="0"/>
          <a:ext cx="0" cy="0"/>
          <a:chOff x="0" y="0"/>
          <a:chExt cx="0" cy="0"/>
        </a:xfrm>
      </p:grpSpPr>
      <p:pic>
        <p:nvPicPr>
          <p:cNvPr id="188" name="Shape 188"/>
          <p:cNvPicPr preferRelativeResize="0"/>
          <p:nvPr/>
        </p:nvPicPr>
        <p:blipFill rotWithShape="1">
          <a:blip r:embed="rId2">
            <a:alphaModFix/>
          </a:blip>
          <a:srcRect/>
          <a:stretch/>
        </p:blipFill>
        <p:spPr>
          <a:xfrm>
            <a:off x="2900930" y="3558921"/>
            <a:ext cx="3380238" cy="216407"/>
          </a:xfrm>
          <a:prstGeom prst="rect">
            <a:avLst/>
          </a:prstGeom>
          <a:noFill/>
          <a:ln>
            <a:noFill/>
          </a:ln>
        </p:spPr>
      </p:pic>
    </p:spTree>
    <p:extLst>
      <p:ext uri="{BB962C8B-B14F-4D97-AF65-F5344CB8AC3E}">
        <p14:creationId xmlns:p14="http://schemas.microsoft.com/office/powerpoint/2010/main" val="1443727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able of Contents">
    <p:bg>
      <p:bgPr>
        <a:solidFill>
          <a:srgbClr val="FFFFFF"/>
        </a:solidFill>
        <a:effectLst/>
      </p:bgPr>
    </p:bg>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485823" y="1332225"/>
            <a:ext cx="4334326" cy="393450"/>
          </a:xfrm>
          <a:prstGeom prst="rect">
            <a:avLst/>
          </a:prstGeom>
          <a:noFill/>
          <a:ln>
            <a:noFill/>
          </a:ln>
        </p:spPr>
        <p:txBody>
          <a:bodyPr lIns="91425" tIns="91425" rIns="91425" bIns="91425" anchor="b" anchorCtr="0"/>
          <a:lstStyle>
            <a:lvl1pPr marL="0" marR="0" lvl="0" indent="0" algn="l" rtl="0">
              <a:lnSpc>
                <a:spcPct val="107692"/>
              </a:lnSpc>
              <a:spcBef>
                <a:spcPts val="0"/>
              </a:spcBef>
              <a:buClr>
                <a:schemeClr val="dk2"/>
              </a:buClr>
              <a:buFont typeface="Times New Roman"/>
              <a:buNone/>
              <a:defRPr sz="26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2" name="Shape 32"/>
          <p:cNvSpPr txBox="1">
            <a:spLocks noGrp="1"/>
          </p:cNvSpPr>
          <p:nvPr>
            <p:ph type="body" idx="1"/>
          </p:nvPr>
        </p:nvSpPr>
        <p:spPr>
          <a:xfrm>
            <a:off x="4508500" y="2000250"/>
            <a:ext cx="4102100" cy="3113088"/>
          </a:xfrm>
          <a:prstGeom prst="rect">
            <a:avLst/>
          </a:prstGeom>
          <a:noFill/>
          <a:ln>
            <a:noFill/>
          </a:ln>
        </p:spPr>
        <p:txBody>
          <a:bodyPr lIns="91425" tIns="91425" rIns="91425" bIns="91425" anchor="t" anchorCtr="0"/>
          <a:lstStyle>
            <a:lvl1pPr marL="428625" marR="0" lvl="0" indent="-428625" algn="l" rtl="0">
              <a:lnSpc>
                <a:spcPct val="112500"/>
              </a:lnSpc>
              <a:spcBef>
                <a:spcPts val="0"/>
              </a:spcBef>
              <a:spcAft>
                <a:spcPts val="600"/>
              </a:spcAft>
              <a:buClr>
                <a:schemeClr val="lt2"/>
              </a:buClr>
              <a:buFont typeface="Arial"/>
              <a:buNone/>
              <a:defRPr sz="1600" b="0" i="0" u="none" strike="noStrike" cap="none">
                <a:solidFill>
                  <a:schemeClr val="lt2"/>
                </a:solidFill>
                <a:latin typeface="Arial"/>
                <a:ea typeface="Arial"/>
                <a:cs typeface="Arial"/>
                <a:sym typeface="Arial"/>
              </a:defRPr>
            </a:lvl1pPr>
            <a:lvl2pPr marL="180975" marR="0" lvl="1" indent="-79375" algn="l" rtl="0">
              <a:lnSpc>
                <a:spcPct val="112500"/>
              </a:lnSpc>
              <a:spcBef>
                <a:spcPts val="0"/>
              </a:spcBef>
              <a:spcAft>
                <a:spcPts val="0"/>
              </a:spcAft>
              <a:buClr>
                <a:schemeClr val="lt2"/>
              </a:buClr>
              <a:buSzPct val="100000"/>
              <a:buFont typeface="Arial"/>
              <a:buChar char="•"/>
              <a:defRPr sz="1600" b="0" i="0" u="none" strike="noStrike" cap="none">
                <a:solidFill>
                  <a:schemeClr val="dk2"/>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3" name="Shape 33"/>
          <p:cNvSpPr>
            <a:spLocks noGrp="1"/>
          </p:cNvSpPr>
          <p:nvPr>
            <p:ph type="pic" idx="2"/>
          </p:nvPr>
        </p:nvSpPr>
        <p:spPr>
          <a:xfrm>
            <a:off x="0" y="0"/>
            <a:ext cx="3876673" cy="6858000"/>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34" name="Shape 34"/>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35" name="Shape 35"/>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a:t>
            </a:fld>
            <a:endParaRPr lang="en-GB" sz="800" b="1" i="0" u="none" strike="noStrike" cap="none">
              <a:solidFill>
                <a:schemeClr val="lt2"/>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Divider Option 1">
    <p:bg>
      <p:bgPr>
        <a:blipFill rotWithShape="1">
          <a:blip r:embed="rId2">
            <a:alphaModFix/>
          </a:blip>
          <a:stretch>
            <a:fillRect l="-39999" r="-39999"/>
          </a:stretch>
        </a:blipFill>
        <a:effectLst/>
      </p:bgPr>
    </p:bg>
    <p:spTree>
      <p:nvGrpSpPr>
        <p:cNvPr id="1" name="Shape 41"/>
        <p:cNvGrpSpPr/>
        <p:nvPr/>
      </p:nvGrpSpPr>
      <p:grpSpPr>
        <a:xfrm>
          <a:off x="0" y="0"/>
          <a:ext cx="0" cy="0"/>
          <a:chOff x="0" y="0"/>
          <a:chExt cx="0" cy="0"/>
        </a:xfrm>
      </p:grpSpPr>
      <p:sp>
        <p:nvSpPr>
          <p:cNvPr id="42" name="Shape 42"/>
          <p:cNvSpPr/>
          <p:nvPr/>
        </p:nvSpPr>
        <p:spPr>
          <a:xfrm>
            <a:off x="1971675" y="784222"/>
            <a:ext cx="5210174" cy="5422208"/>
          </a:xfrm>
          <a:custGeom>
            <a:avLst/>
            <a:gdLst/>
            <a:ahLst/>
            <a:cxnLst/>
            <a:rect l="0" t="0" r="0" b="0"/>
            <a:pathLst>
              <a:path w="120000" h="120000" extrusionOk="0">
                <a:moveTo>
                  <a:pt x="116779" y="73492"/>
                </a:moveTo>
                <a:cubicBezTo>
                  <a:pt x="119504" y="63571"/>
                  <a:pt x="120000" y="53492"/>
                  <a:pt x="118017" y="44285"/>
                </a:cubicBezTo>
                <a:cubicBezTo>
                  <a:pt x="117357" y="41190"/>
                  <a:pt x="116366" y="38095"/>
                  <a:pt x="115127" y="35238"/>
                </a:cubicBezTo>
                <a:cubicBezTo>
                  <a:pt x="108107" y="19285"/>
                  <a:pt x="92085" y="7380"/>
                  <a:pt x="72181" y="3333"/>
                </a:cubicBezTo>
                <a:cubicBezTo>
                  <a:pt x="55746" y="0"/>
                  <a:pt x="38981" y="2698"/>
                  <a:pt x="25189" y="10952"/>
                </a:cubicBezTo>
                <a:cubicBezTo>
                  <a:pt x="16434" y="16190"/>
                  <a:pt x="9745" y="22936"/>
                  <a:pt x="5863" y="30396"/>
                </a:cubicBezTo>
                <a:cubicBezTo>
                  <a:pt x="1486" y="38809"/>
                  <a:pt x="0" y="49523"/>
                  <a:pt x="1486" y="61507"/>
                </a:cubicBezTo>
                <a:cubicBezTo>
                  <a:pt x="2477" y="68333"/>
                  <a:pt x="4294" y="75079"/>
                  <a:pt x="7102" y="81349"/>
                </a:cubicBezTo>
                <a:cubicBezTo>
                  <a:pt x="7102" y="81428"/>
                  <a:pt x="7102" y="81428"/>
                  <a:pt x="7102" y="81428"/>
                </a:cubicBezTo>
                <a:cubicBezTo>
                  <a:pt x="13131" y="95158"/>
                  <a:pt x="22876" y="105793"/>
                  <a:pt x="35182" y="112063"/>
                </a:cubicBezTo>
                <a:cubicBezTo>
                  <a:pt x="49635" y="119444"/>
                  <a:pt x="65822" y="120000"/>
                  <a:pt x="80770" y="113730"/>
                </a:cubicBezTo>
                <a:cubicBezTo>
                  <a:pt x="98279" y="106507"/>
                  <a:pt x="111741" y="91428"/>
                  <a:pt x="116779" y="73492"/>
                </a:cubicBezTo>
              </a:path>
            </a:pathLst>
          </a:custGeom>
          <a:solidFill>
            <a:srgbClr val="FFFFFF"/>
          </a:solid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43" name="Shape 43"/>
          <p:cNvSpPr txBox="1">
            <a:spLocks noGrp="1"/>
          </p:cNvSpPr>
          <p:nvPr>
            <p:ph type="ctrTitle"/>
          </p:nvPr>
        </p:nvSpPr>
        <p:spPr>
          <a:xfrm>
            <a:off x="2430000" y="2973600"/>
            <a:ext cx="4283999" cy="1043999"/>
          </a:xfrm>
          <a:prstGeom prst="rect">
            <a:avLst/>
          </a:prstGeom>
          <a:noFill/>
          <a:ln>
            <a:noFill/>
          </a:ln>
        </p:spPr>
        <p:txBody>
          <a:bodyPr lIns="91425" tIns="91425" rIns="91425" bIns="91425" anchor="ctr" anchorCtr="0"/>
          <a:lstStyle>
            <a:lvl1pPr marL="0" marR="0" lvl="0" indent="0" algn="ctr" rtl="0">
              <a:lnSpc>
                <a:spcPct val="105882"/>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Divider Option 3">
    <p:bg>
      <p:bgPr>
        <a:blipFill rotWithShape="1">
          <a:blip r:embed="rId2">
            <a:alphaModFix/>
          </a:blip>
          <a:stretch>
            <a:fillRect l="-67995" r="-67992"/>
          </a:stretch>
        </a:blipFill>
        <a:effectLst/>
      </p:bgPr>
    </p:bg>
    <p:spTree>
      <p:nvGrpSpPr>
        <p:cNvPr id="1" name="Shape 47"/>
        <p:cNvGrpSpPr/>
        <p:nvPr/>
      </p:nvGrpSpPr>
      <p:grpSpPr>
        <a:xfrm>
          <a:off x="0" y="0"/>
          <a:ext cx="0" cy="0"/>
          <a:chOff x="0" y="0"/>
          <a:chExt cx="0" cy="0"/>
        </a:xfrm>
      </p:grpSpPr>
      <p:sp>
        <p:nvSpPr>
          <p:cNvPr id="48" name="Shape 48"/>
          <p:cNvSpPr/>
          <p:nvPr/>
        </p:nvSpPr>
        <p:spPr>
          <a:xfrm>
            <a:off x="1971675" y="784222"/>
            <a:ext cx="5210174" cy="5422208"/>
          </a:xfrm>
          <a:custGeom>
            <a:avLst/>
            <a:gdLst/>
            <a:ahLst/>
            <a:cxnLst/>
            <a:rect l="0" t="0" r="0" b="0"/>
            <a:pathLst>
              <a:path w="120000" h="120000" extrusionOk="0">
                <a:moveTo>
                  <a:pt x="116779" y="73492"/>
                </a:moveTo>
                <a:cubicBezTo>
                  <a:pt x="119504" y="63571"/>
                  <a:pt x="120000" y="53492"/>
                  <a:pt x="118017" y="44285"/>
                </a:cubicBezTo>
                <a:cubicBezTo>
                  <a:pt x="117357" y="41190"/>
                  <a:pt x="116366" y="38095"/>
                  <a:pt x="115127" y="35238"/>
                </a:cubicBezTo>
                <a:cubicBezTo>
                  <a:pt x="108107" y="19285"/>
                  <a:pt x="92085" y="7380"/>
                  <a:pt x="72181" y="3333"/>
                </a:cubicBezTo>
                <a:cubicBezTo>
                  <a:pt x="55746" y="0"/>
                  <a:pt x="38981" y="2698"/>
                  <a:pt x="25189" y="10952"/>
                </a:cubicBezTo>
                <a:cubicBezTo>
                  <a:pt x="16434" y="16190"/>
                  <a:pt x="9745" y="22936"/>
                  <a:pt x="5863" y="30396"/>
                </a:cubicBezTo>
                <a:cubicBezTo>
                  <a:pt x="1486" y="38809"/>
                  <a:pt x="0" y="49523"/>
                  <a:pt x="1486" y="61507"/>
                </a:cubicBezTo>
                <a:cubicBezTo>
                  <a:pt x="2477" y="68333"/>
                  <a:pt x="4294" y="75079"/>
                  <a:pt x="7102" y="81349"/>
                </a:cubicBezTo>
                <a:cubicBezTo>
                  <a:pt x="7102" y="81428"/>
                  <a:pt x="7102" y="81428"/>
                  <a:pt x="7102" y="81428"/>
                </a:cubicBezTo>
                <a:cubicBezTo>
                  <a:pt x="13131" y="95158"/>
                  <a:pt x="22876" y="105793"/>
                  <a:pt x="35182" y="112063"/>
                </a:cubicBezTo>
                <a:cubicBezTo>
                  <a:pt x="49635" y="119444"/>
                  <a:pt x="65822" y="120000"/>
                  <a:pt x="80770" y="113730"/>
                </a:cubicBezTo>
                <a:cubicBezTo>
                  <a:pt x="98279" y="106507"/>
                  <a:pt x="111741" y="91428"/>
                  <a:pt x="116779" y="73492"/>
                </a:cubicBezTo>
              </a:path>
            </a:pathLst>
          </a:custGeom>
          <a:solidFill>
            <a:srgbClr val="FFFFFF"/>
          </a:solid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49" name="Shape 49"/>
          <p:cNvSpPr txBox="1">
            <a:spLocks noGrp="1"/>
          </p:cNvSpPr>
          <p:nvPr>
            <p:ph type="ctrTitle"/>
          </p:nvPr>
        </p:nvSpPr>
        <p:spPr>
          <a:xfrm>
            <a:off x="2430000" y="2973600"/>
            <a:ext cx="4283999" cy="1043999"/>
          </a:xfrm>
          <a:prstGeom prst="rect">
            <a:avLst/>
          </a:prstGeom>
          <a:noFill/>
          <a:ln>
            <a:noFill/>
          </a:ln>
        </p:spPr>
        <p:txBody>
          <a:bodyPr lIns="91425" tIns="91425" rIns="91425" bIns="91425" anchor="ctr" anchorCtr="0"/>
          <a:lstStyle>
            <a:lvl1pPr marL="0" marR="0" lvl="0" indent="0" algn="ctr" rtl="0">
              <a:lnSpc>
                <a:spcPct val="105882"/>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tatement and Image Option6">
    <p:bg>
      <p:bgPr>
        <a:solidFill>
          <a:srgbClr val="FFFFFF"/>
        </a:solidFill>
        <a:effectLst/>
      </p:bgPr>
    </p:bg>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539997" y="418050"/>
            <a:ext cx="6241800" cy="84877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9" name="Shape 89"/>
          <p:cNvSpPr txBox="1">
            <a:spLocks noGrp="1"/>
          </p:cNvSpPr>
          <p:nvPr>
            <p:ph type="body" idx="1"/>
          </p:nvPr>
        </p:nvSpPr>
        <p:spPr>
          <a:xfrm>
            <a:off x="539999" y="1400174"/>
            <a:ext cx="5052763" cy="3124200"/>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chemeClr val="dk1"/>
              </a:buClr>
              <a:buFont typeface="Arial"/>
              <a:buNone/>
              <a:defRPr sz="1600" b="0" i="0" u="none" strike="noStrike" cap="none">
                <a:solidFill>
                  <a:srgbClr val="000000"/>
                </a:solidFill>
                <a:latin typeface="Arial"/>
                <a:ea typeface="Arial"/>
                <a:cs typeface="Arial"/>
                <a:sym typeface="Arial"/>
              </a:defRPr>
            </a:lvl1pPr>
            <a:lvl2pPr marL="0" marR="0" lvl="1" indent="0" algn="l" rtl="0">
              <a:lnSpc>
                <a:spcPct val="133333"/>
              </a:lnSpc>
              <a:spcBef>
                <a:spcPts val="1701"/>
              </a:spcBef>
              <a:spcAft>
                <a:spcPts val="0"/>
              </a:spcAft>
              <a:buClr>
                <a:schemeClr val="lt2"/>
              </a:buClr>
              <a:buFont typeface="Arial"/>
              <a:buNone/>
              <a:defRPr sz="1200" b="0" i="1" u="none" strike="noStrike" cap="none">
                <a:solidFill>
                  <a:srgbClr val="000000"/>
                </a:solidFill>
                <a:latin typeface="Arial"/>
                <a:ea typeface="Arial"/>
                <a:cs typeface="Arial"/>
                <a:sym typeface="Arial"/>
              </a:defRPr>
            </a:lvl2pPr>
            <a:lvl3pPr marL="658800" marR="0" lvl="2" indent="-163500"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0" name="Shape 90"/>
          <p:cNvSpPr>
            <a:spLocks noGrp="1"/>
          </p:cNvSpPr>
          <p:nvPr>
            <p:ph type="pic" idx="2"/>
          </p:nvPr>
        </p:nvSpPr>
        <p:spPr>
          <a:xfrm>
            <a:off x="6048375" y="1447799"/>
            <a:ext cx="2562225" cy="4524374"/>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1" name="Shape 91"/>
          <p:cNvCxnSpPr/>
          <p:nvPr/>
        </p:nvCxnSpPr>
        <p:spPr>
          <a:xfrm>
            <a:off x="533400" y="6124575"/>
            <a:ext cx="8086724" cy="0"/>
          </a:xfrm>
          <a:prstGeom prst="straightConnector1">
            <a:avLst/>
          </a:prstGeom>
          <a:noFill/>
          <a:ln w="9525" cap="flat" cmpd="sng">
            <a:solidFill>
              <a:schemeClr val="lt2"/>
            </a:solidFill>
            <a:prstDash val="solid"/>
            <a:round/>
            <a:headEnd type="none" w="med" len="med"/>
            <a:tailEnd type="none" w="med" len="med"/>
          </a:ln>
        </p:spPr>
      </p:cxnSp>
      <p:sp>
        <p:nvSpPr>
          <p:cNvPr id="92" name="Shape 92"/>
          <p:cNvSpPr txBox="1">
            <a:spLocks noGrp="1"/>
          </p:cNvSpPr>
          <p:nvPr>
            <p:ph type="body" idx="3"/>
          </p:nvPr>
        </p:nvSpPr>
        <p:spPr>
          <a:xfrm>
            <a:off x="5267325" y="6172200"/>
            <a:ext cx="3343274" cy="257175"/>
          </a:xfrm>
          <a:prstGeom prst="rect">
            <a:avLst/>
          </a:prstGeom>
          <a:noFill/>
          <a:ln>
            <a:noFill/>
          </a:ln>
        </p:spPr>
        <p:txBody>
          <a:bodyPr lIns="91425" tIns="91425" rIns="91425" bIns="91425" anchor="t" anchorCtr="0"/>
          <a:lstStyle>
            <a:lvl1pPr marL="0" marR="0" lvl="0" indent="0" algn="r" rtl="0">
              <a:lnSpc>
                <a:spcPct val="150000"/>
              </a:lnSpc>
              <a:spcBef>
                <a:spcPts val="0"/>
              </a:spcBef>
              <a:spcAft>
                <a:spcPts val="0"/>
              </a:spcAft>
              <a:buClr>
                <a:schemeClr val="lt2"/>
              </a:buClr>
              <a:buFont typeface="Arial"/>
              <a:buNone/>
              <a:defRPr sz="600" b="0" i="0" u="none" strike="noStrike" cap="none">
                <a:solidFill>
                  <a:schemeClr val="lt2"/>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3" name="Shape 93"/>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94" name="Shape 94"/>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pic>
        <p:nvPicPr>
          <p:cNvPr id="95" name="Shape 95"/>
          <p:cNvPicPr preferRelativeResize="0"/>
          <p:nvPr/>
        </p:nvPicPr>
        <p:blipFill rotWithShape="1">
          <a:blip r:embed="rId2">
            <a:alphaModFix/>
          </a:blip>
          <a:srcRect/>
          <a:stretch/>
        </p:blipFill>
        <p:spPr>
          <a:xfrm>
            <a:off x="500410" y="6376789"/>
            <a:ext cx="917999" cy="279914"/>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Statement Option 1">
    <p:bg>
      <p:bgPr>
        <a:solidFill>
          <a:schemeClr val="lt2"/>
        </a:solidFill>
        <a:effectLst/>
      </p:bgPr>
    </p:bg>
    <p:spTree>
      <p:nvGrpSpPr>
        <p:cNvPr id="1" name="Shape 96"/>
        <p:cNvGrpSpPr/>
        <p:nvPr/>
      </p:nvGrpSpPr>
      <p:grpSpPr>
        <a:xfrm>
          <a:off x="0" y="0"/>
          <a:ext cx="0" cy="0"/>
          <a:chOff x="0" y="0"/>
          <a:chExt cx="0" cy="0"/>
        </a:xfrm>
      </p:grpSpPr>
      <p:pic>
        <p:nvPicPr>
          <p:cNvPr id="97" name="Shape 97"/>
          <p:cNvPicPr preferRelativeResize="0"/>
          <p:nvPr/>
        </p:nvPicPr>
        <p:blipFill rotWithShape="1">
          <a:blip r:embed="rId2">
            <a:alphaModFix/>
          </a:blip>
          <a:srcRect t="5771" b="5310"/>
          <a:stretch/>
        </p:blipFill>
        <p:spPr>
          <a:xfrm>
            <a:off x="888486" y="0"/>
            <a:ext cx="7550662" cy="6858000"/>
          </a:xfrm>
          <a:prstGeom prst="rect">
            <a:avLst/>
          </a:prstGeom>
          <a:noFill/>
          <a:ln>
            <a:noFill/>
          </a:ln>
        </p:spPr>
      </p:pic>
      <p:sp>
        <p:nvSpPr>
          <p:cNvPr id="98" name="Shape 98"/>
          <p:cNvSpPr txBox="1">
            <a:spLocks noGrp="1"/>
          </p:cNvSpPr>
          <p:nvPr>
            <p:ph type="ctrTitle"/>
          </p:nvPr>
        </p:nvSpPr>
        <p:spPr>
          <a:xfrm>
            <a:off x="1522575" y="2759844"/>
            <a:ext cx="6296399" cy="1338309"/>
          </a:xfrm>
          <a:prstGeom prst="rect">
            <a:avLst/>
          </a:prstGeom>
          <a:noFill/>
          <a:ln>
            <a:noFill/>
          </a:ln>
        </p:spPr>
        <p:txBody>
          <a:bodyPr lIns="91425" tIns="91425" rIns="91425" bIns="91425" anchor="ctr" anchorCtr="0"/>
          <a:lstStyle>
            <a:lvl1pPr marL="0" marR="0" lvl="0" indent="0" algn="ctr" rtl="0">
              <a:lnSpc>
                <a:spcPct val="117647"/>
              </a:lnSpc>
              <a:spcBef>
                <a:spcPts val="0"/>
              </a:spcBef>
              <a:buClr>
                <a:schemeClr val="lt2"/>
              </a:buClr>
              <a:buFont typeface="Times New Roman"/>
              <a:buNone/>
              <a:defRPr sz="3400" b="1" i="0" u="none" strike="noStrike" cap="none">
                <a:solidFill>
                  <a:schemeClr val="lt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pic>
        <p:nvPicPr>
          <p:cNvPr id="99" name="Shape 99"/>
          <p:cNvPicPr preferRelativeResize="0"/>
          <p:nvPr/>
        </p:nvPicPr>
        <p:blipFill rotWithShape="1">
          <a:blip r:embed="rId3">
            <a:alphaModFix/>
          </a:blip>
          <a:srcRect/>
          <a:stretch/>
        </p:blipFill>
        <p:spPr>
          <a:xfrm>
            <a:off x="500400" y="6375598"/>
            <a:ext cx="928499" cy="28079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and Content">
    <p:bg>
      <p:bgPr>
        <a:solidFill>
          <a:srgbClr val="FFFFFF"/>
        </a:solidFill>
        <a:effectLst/>
      </p:bgPr>
    </p:bg>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a:off x="541337" y="417599"/>
            <a:ext cx="5081586" cy="1096874"/>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7" name="Shape 137"/>
          <p:cNvSpPr txBox="1">
            <a:spLocks noGrp="1"/>
          </p:cNvSpPr>
          <p:nvPr>
            <p:ph type="body" idx="1"/>
          </p:nvPr>
        </p:nvSpPr>
        <p:spPr>
          <a:xfrm>
            <a:off x="542925" y="1704975"/>
            <a:ext cx="6059487" cy="3171825"/>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rgbClr val="000000"/>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rgbClr val="000000"/>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38" name="Shape 138"/>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Numbered">
    <p:bg>
      <p:bgPr>
        <a:solidFill>
          <a:srgbClr val="FFFFFF"/>
        </a:solidFill>
        <a:effectLst/>
      </p:bgPr>
    </p:bg>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541337" y="417599"/>
            <a:ext cx="5081586" cy="111592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41" name="Shape 141"/>
          <p:cNvSpPr txBox="1">
            <a:spLocks noGrp="1"/>
          </p:cNvSpPr>
          <p:nvPr>
            <p:ph type="body" idx="1"/>
          </p:nvPr>
        </p:nvSpPr>
        <p:spPr>
          <a:xfrm>
            <a:off x="542925" y="1809750"/>
            <a:ext cx="6496049" cy="3781425"/>
          </a:xfrm>
          <a:prstGeom prst="rect">
            <a:avLst/>
          </a:prstGeom>
          <a:noFill/>
          <a:ln>
            <a:noFill/>
          </a:ln>
        </p:spPr>
        <p:txBody>
          <a:bodyPr lIns="91425" tIns="91425" rIns="91425" bIns="91425" anchor="t" anchorCtr="0"/>
          <a:lstStyle>
            <a:lvl1pPr marL="238125" marR="0" lvl="0" indent="-136525" algn="l" rtl="0">
              <a:lnSpc>
                <a:spcPct val="118750"/>
              </a:lnSpc>
              <a:spcBef>
                <a:spcPts val="1134"/>
              </a:spcBef>
              <a:spcAft>
                <a:spcPts val="0"/>
              </a:spcAft>
              <a:buClr>
                <a:schemeClr val="dk2"/>
              </a:buClr>
              <a:buSzPct val="100000"/>
              <a:buFont typeface="Times New Roman"/>
              <a:buAutoNum type="arabicPeriod"/>
              <a:defRPr sz="1600" b="1" i="0" u="none" strike="noStrike" cap="none">
                <a:solidFill>
                  <a:schemeClr val="dk2"/>
                </a:solidFill>
                <a:latin typeface="Arial"/>
                <a:ea typeface="Arial"/>
                <a:cs typeface="Arial"/>
                <a:sym typeface="Arial"/>
              </a:defRPr>
            </a:lvl1pPr>
            <a:lvl2pPr marL="428625" marR="0" lvl="1" indent="-85725" algn="l" rtl="0">
              <a:lnSpc>
                <a:spcPct val="118750"/>
              </a:lnSpc>
              <a:spcBef>
                <a:spcPts val="0"/>
              </a:spcBef>
              <a:spcAft>
                <a:spcPts val="0"/>
              </a:spcAft>
              <a:buClr>
                <a:schemeClr val="lt2"/>
              </a:buClr>
              <a:buSzPct val="100000"/>
              <a:buFont typeface="Arial"/>
              <a:buChar char="‒"/>
              <a:defRPr sz="1600" b="0" i="0" u="none" strike="noStrike" cap="none">
                <a:solidFill>
                  <a:srgbClr val="000000"/>
                </a:solidFill>
                <a:latin typeface="Arial"/>
                <a:ea typeface="Arial"/>
                <a:cs typeface="Arial"/>
                <a:sym typeface="Arial"/>
              </a:defRPr>
            </a:lvl2pPr>
            <a:lvl3pPr marL="628650" marR="0" lvl="2" indent="-107950" algn="l" rtl="0">
              <a:lnSpc>
                <a:spcPct val="118750"/>
              </a:lnSpc>
              <a:spcBef>
                <a:spcPts val="0"/>
              </a:spcBef>
              <a:spcAft>
                <a:spcPts val="0"/>
              </a:spcAft>
              <a:buClr>
                <a:schemeClr val="accent4"/>
              </a:buClr>
              <a:buSzPct val="100000"/>
              <a:buFont typeface="Arial"/>
              <a:buChar char="‒"/>
              <a:defRPr sz="1600" b="0" i="0" u="none" strike="noStrike" cap="none">
                <a:solidFill>
                  <a:srgbClr val="000000"/>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42" name="Shape 142"/>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ample Boxed Text x3">
    <p:bg>
      <p:bgPr>
        <a:solidFill>
          <a:srgbClr val="FFFFFF"/>
        </a:solidFill>
        <a:effectLst/>
      </p:bgPr>
    </p:bg>
    <p:spTree>
      <p:nvGrpSpPr>
        <p:cNvPr id="1" name="Shape 160"/>
        <p:cNvGrpSpPr/>
        <p:nvPr/>
      </p:nvGrpSpPr>
      <p:grpSpPr>
        <a:xfrm>
          <a:off x="0" y="0"/>
          <a:ext cx="0" cy="0"/>
          <a:chOff x="0" y="0"/>
          <a:chExt cx="0" cy="0"/>
        </a:xfrm>
      </p:grpSpPr>
      <p:sp>
        <p:nvSpPr>
          <p:cNvPr id="161" name="Shape 161"/>
          <p:cNvSpPr/>
          <p:nvPr/>
        </p:nvSpPr>
        <p:spPr>
          <a:xfrm>
            <a:off x="539108" y="2669156"/>
            <a:ext cx="2602800" cy="468000"/>
          </a:xfrm>
          <a:prstGeom prst="rect">
            <a:avLst/>
          </a:prstGeom>
          <a:solidFill>
            <a:srgbClr val="03873A"/>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62" name="Shape 162"/>
          <p:cNvSpPr/>
          <p:nvPr/>
        </p:nvSpPr>
        <p:spPr>
          <a:xfrm>
            <a:off x="539108"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3" name="Shape 163"/>
          <p:cNvSpPr txBox="1">
            <a:spLocks noGrp="1"/>
          </p:cNvSpPr>
          <p:nvPr>
            <p:ph type="title"/>
          </p:nvPr>
        </p:nvSpPr>
        <p:spPr>
          <a:xfrm>
            <a:off x="540000" y="417600"/>
            <a:ext cx="6359526" cy="944474"/>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64" name="Shape 164"/>
          <p:cNvSpPr txBox="1">
            <a:spLocks noGrp="1"/>
          </p:cNvSpPr>
          <p:nvPr>
            <p:ph type="body" idx="1"/>
          </p:nvPr>
        </p:nvSpPr>
        <p:spPr>
          <a:xfrm>
            <a:off x="724618"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5" name="Shape 165"/>
          <p:cNvSpPr txBox="1">
            <a:spLocks noGrp="1"/>
          </p:cNvSpPr>
          <p:nvPr>
            <p:ph type="body" idx="2"/>
          </p:nvPr>
        </p:nvSpPr>
        <p:spPr>
          <a:xfrm>
            <a:off x="737418"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6" name="Shape 166"/>
          <p:cNvSpPr/>
          <p:nvPr/>
        </p:nvSpPr>
        <p:spPr>
          <a:xfrm>
            <a:off x="3290737" y="2669156"/>
            <a:ext cx="2602800" cy="468000"/>
          </a:xfrm>
          <a:prstGeom prst="rect">
            <a:avLst/>
          </a:prstGeom>
          <a:solidFill>
            <a:schemeClr val="dk2"/>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67" name="Shape 167"/>
          <p:cNvSpPr/>
          <p:nvPr/>
        </p:nvSpPr>
        <p:spPr>
          <a:xfrm>
            <a:off x="3290737"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8" name="Shape 168"/>
          <p:cNvSpPr txBox="1">
            <a:spLocks noGrp="1"/>
          </p:cNvSpPr>
          <p:nvPr>
            <p:ph type="body" idx="3"/>
          </p:nvPr>
        </p:nvSpPr>
        <p:spPr>
          <a:xfrm>
            <a:off x="3476246"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9" name="Shape 169"/>
          <p:cNvSpPr txBox="1">
            <a:spLocks noGrp="1"/>
          </p:cNvSpPr>
          <p:nvPr>
            <p:ph type="body" idx="4"/>
          </p:nvPr>
        </p:nvSpPr>
        <p:spPr>
          <a:xfrm>
            <a:off x="3489046"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0" name="Shape 170"/>
          <p:cNvSpPr/>
          <p:nvPr/>
        </p:nvSpPr>
        <p:spPr>
          <a:xfrm>
            <a:off x="6023269" y="2669156"/>
            <a:ext cx="2602800" cy="468000"/>
          </a:xfrm>
          <a:prstGeom prst="rect">
            <a:avLst/>
          </a:prstGeom>
          <a:solidFill>
            <a:schemeClr val="lt2"/>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71" name="Shape 171"/>
          <p:cNvSpPr/>
          <p:nvPr/>
        </p:nvSpPr>
        <p:spPr>
          <a:xfrm>
            <a:off x="6023269"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72" name="Shape 172"/>
          <p:cNvSpPr txBox="1">
            <a:spLocks noGrp="1"/>
          </p:cNvSpPr>
          <p:nvPr>
            <p:ph type="body" idx="5"/>
          </p:nvPr>
        </p:nvSpPr>
        <p:spPr>
          <a:xfrm>
            <a:off x="6208778"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3" name="Shape 173"/>
          <p:cNvSpPr txBox="1">
            <a:spLocks noGrp="1"/>
          </p:cNvSpPr>
          <p:nvPr>
            <p:ph type="body" idx="6"/>
          </p:nvPr>
        </p:nvSpPr>
        <p:spPr>
          <a:xfrm>
            <a:off x="6221580"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4" name="Shape 174"/>
          <p:cNvSpPr txBox="1">
            <a:spLocks noGrp="1"/>
          </p:cNvSpPr>
          <p:nvPr>
            <p:ph type="body" idx="7"/>
          </p:nvPr>
        </p:nvSpPr>
        <p:spPr>
          <a:xfrm>
            <a:off x="552450" y="1685925"/>
            <a:ext cx="4495800" cy="647700"/>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5" name="Shape 175"/>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
        <p:cNvGrpSpPr/>
        <p:nvPr/>
      </p:nvGrpSpPr>
      <p:grpSpPr>
        <a:xfrm>
          <a:off x="0" y="0"/>
          <a:ext cx="0" cy="0"/>
          <a:chOff x="0" y="0"/>
          <a:chExt cx="0" cy="0"/>
        </a:xfrm>
      </p:grpSpPr>
      <p:sp>
        <p:nvSpPr>
          <p:cNvPr id="7" name="Shape 7"/>
          <p:cNvSpPr txBox="1">
            <a:spLocks noGrp="1"/>
          </p:cNvSpPr>
          <p:nvPr>
            <p:ph type="title"/>
          </p:nvPr>
        </p:nvSpPr>
        <p:spPr>
          <a:xfrm>
            <a:off x="541337" y="417599"/>
            <a:ext cx="5983288" cy="90637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1"/>
              </a:buClr>
              <a:buFont typeface="Times New Roman"/>
              <a:buNone/>
              <a:defRPr sz="3400" b="1" i="0" u="none" strike="noStrike" cap="none">
                <a:solidFill>
                  <a:schemeClr val="dk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 name="Shape 8"/>
          <p:cNvSpPr txBox="1">
            <a:spLocks noGrp="1"/>
          </p:cNvSpPr>
          <p:nvPr>
            <p:ph type="body" idx="1"/>
          </p:nvPr>
        </p:nvSpPr>
        <p:spPr>
          <a:xfrm>
            <a:off x="534899" y="1704975"/>
            <a:ext cx="6001130" cy="4285174"/>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chemeClr val="dk1"/>
              </a:buClr>
              <a:buFont typeface="Arial"/>
              <a:buNone/>
              <a:defRPr sz="16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 name="Shape 9"/>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10" name="Shape 10"/>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a:t>
            </a:fld>
            <a:endParaRPr lang="en-GB" sz="800" b="1" i="0" u="none" strike="noStrike" cap="none">
              <a:solidFill>
                <a:schemeClr val="lt2"/>
              </a:solidFill>
              <a:latin typeface="Arial"/>
              <a:ea typeface="Arial"/>
              <a:cs typeface="Arial"/>
              <a:sym typeface="Arial"/>
            </a:endParaRPr>
          </a:p>
        </p:txBody>
      </p:sp>
      <p:pic>
        <p:nvPicPr>
          <p:cNvPr id="11" name="Shape 11"/>
          <p:cNvPicPr preferRelativeResize="0"/>
          <p:nvPr/>
        </p:nvPicPr>
        <p:blipFill rotWithShape="1">
          <a:blip r:embed="rId13">
            <a:alphaModFix/>
          </a:blip>
          <a:srcRect/>
          <a:stretch/>
        </p:blipFill>
        <p:spPr>
          <a:xfrm>
            <a:off x="500410" y="6376789"/>
            <a:ext cx="917999" cy="27991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51" r:id="rId2"/>
    <p:sldLayoutId id="2147483653" r:id="rId3"/>
    <p:sldLayoutId id="2147483655" r:id="rId4"/>
    <p:sldLayoutId id="2147483664" r:id="rId5"/>
    <p:sldLayoutId id="2147483665" r:id="rId6"/>
    <p:sldLayoutId id="2147483670" r:id="rId7"/>
    <p:sldLayoutId id="2147483671" r:id="rId8"/>
    <p:sldLayoutId id="2147483674" r:id="rId9"/>
    <p:sldLayoutId id="2147483678" r:id="rId10"/>
    <p:sldLayoutId id="2147483683"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hyperlink" Target="http://qualifications.pearson.com/en/support/support-for-you/teachers/contact-us.html" TargetMode="External"/><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hyperlink" Target="http://qualifications.pearson.com/en/support/support-topics/results-certification/grade-boundaries.html" TargetMode="External"/><Relationship Id="rId2" Type="http://schemas.openxmlformats.org/officeDocument/2006/relationships/notesSlide" Target="../notesSlides/notesSlide35.xml"/><Relationship Id="rId1" Type="http://schemas.openxmlformats.org/officeDocument/2006/relationships/slideLayout" Target="../slideLayouts/slideLayout8.xml"/><Relationship Id="rId5" Type="http://schemas.openxmlformats.org/officeDocument/2006/relationships/hyperlink" Target="http://qualifications.pearson.com/en/support/Services/ResultsPlus.html" TargetMode="External"/><Relationship Id="rId4" Type="http://schemas.openxmlformats.org/officeDocument/2006/relationships/hyperlink" Target="http://qualifications.pearson.com/content/demo/en/support/support-topics/results-certification/grade-statistics.html"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qualifications.pearson.com/training" TargetMode="External"/><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ctrTitle"/>
          </p:nvPr>
        </p:nvSpPr>
        <p:spPr>
          <a:xfrm>
            <a:off x="447675" y="1680064"/>
            <a:ext cx="6468514" cy="2244235"/>
          </a:xfrm>
          <a:prstGeom prst="rect">
            <a:avLst/>
          </a:prstGeom>
          <a:noFill/>
          <a:ln>
            <a:noFill/>
          </a:ln>
        </p:spPr>
        <p:txBody>
          <a:bodyPr lIns="0" tIns="0" rIns="0" bIns="0" anchor="t" anchorCtr="0">
            <a:noAutofit/>
          </a:bodyPr>
          <a:lstStyle/>
          <a:p>
            <a:pPr>
              <a:spcBef>
                <a:spcPts val="1000"/>
              </a:spcBef>
            </a:pP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Feedback on summer 2017 –  Event </a:t>
            </a:r>
            <a:r>
              <a:rPr lang="en-IE" sz="2400" dirty="0" smtClean="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2</a:t>
            </a: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
            </a:r>
            <a:b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b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
            </a:r>
            <a:b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b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Paper 1 (9EL01): Section A: Q1</a:t>
            </a:r>
            <a:b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b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		        Section B : Q3, Q4, Q8</a:t>
            </a:r>
            <a:b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b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                                                  </a:t>
            </a:r>
            <a:b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b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
            </a:r>
            <a:b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b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Online Event:  </a:t>
            </a:r>
            <a:r>
              <a:rPr lang="en-IE" sz="2400" dirty="0">
                <a:solidFill>
                  <a:schemeClr val="bg2">
                    <a:lumMod val="40000"/>
                    <a:lumOff val="60000"/>
                  </a:schemeClr>
                </a:solidFill>
                <a:latin typeface="Arial Rounded MT Bold" panose="020F0704030504030204" pitchFamily="34" charset="0"/>
                <a:ea typeface="MS PGothic" panose="020B0600070205080204" pitchFamily="34" charset="-128"/>
                <a:cs typeface="Times New Roman" panose="02020603050405020304" pitchFamily="18" charset="0"/>
              </a:rPr>
              <a:t>E</a:t>
            </a:r>
            <a:r>
              <a:rPr lang="en-US" sz="2400" dirty="0" err="1">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nglis</a:t>
            </a:r>
            <a:r>
              <a:rPr lang="en-US" sz="2400" dirty="0" err="1">
                <a:solidFill>
                  <a:schemeClr val="bg2">
                    <a:lumMod val="40000"/>
                    <a:lumOff val="60000"/>
                  </a:schemeClr>
                </a:solidFill>
                <a:latin typeface="Arial" panose="020B0604020202020204" pitchFamily="34" charset="0"/>
                <a:ea typeface="MS PGothic" panose="020B0600070205080204" pitchFamily="34" charset="-128"/>
              </a:rPr>
              <a:t>h</a:t>
            </a:r>
            <a:r>
              <a:rPr lang="en-US" sz="2400" dirty="0">
                <a:solidFill>
                  <a:schemeClr val="bg2">
                    <a:lumMod val="40000"/>
                    <a:lumOff val="60000"/>
                  </a:schemeClr>
                </a:solidFill>
                <a:latin typeface="Arial" panose="020B0604020202020204" pitchFamily="34" charset="0"/>
                <a:ea typeface="MS PGothic" panose="020B0600070205080204" pitchFamily="34" charset="-128"/>
              </a:rPr>
              <a:t> Language and Literature Unit 1</a:t>
            </a:r>
            <a:br>
              <a:rPr lang="en-US" sz="2400" dirty="0">
                <a:solidFill>
                  <a:schemeClr val="bg2">
                    <a:lumMod val="40000"/>
                    <a:lumOff val="60000"/>
                  </a:schemeClr>
                </a:solidFill>
                <a:latin typeface="Arial" panose="020B0604020202020204" pitchFamily="34" charset="0"/>
                <a:ea typeface="MS PGothic" panose="020B0600070205080204" pitchFamily="34" charset="-128"/>
              </a:rPr>
            </a:br>
            <a:r>
              <a:rPr lang="en-US" sz="2400" dirty="0">
                <a:solidFill>
                  <a:schemeClr val="bg2">
                    <a:lumMod val="40000"/>
                    <a:lumOff val="60000"/>
                  </a:schemeClr>
                </a:solidFill>
                <a:latin typeface="Arial" panose="020B0604020202020204" pitchFamily="34" charset="0"/>
                <a:ea typeface="MS PGothic" panose="020B0600070205080204" pitchFamily="34" charset="-128"/>
              </a:rPr>
              <a:t>17OAE25</a:t>
            </a:r>
            <a:endParaRPr lang="en-GB" sz="3600" b="1" i="0" u="none" strike="noStrike" cap="none" dirty="0">
              <a:solidFill>
                <a:schemeClr val="bg2">
                  <a:lumMod val="40000"/>
                  <a:lumOff val="60000"/>
                </a:schemeClr>
              </a:solidFill>
              <a:sym typeface="Times New Roman"/>
            </a:endParaRPr>
          </a:p>
        </p:txBody>
      </p:sp>
      <p:sp>
        <p:nvSpPr>
          <p:cNvPr id="214" name="Shape 214"/>
          <p:cNvSpPr txBox="1">
            <a:spLocks noGrp="1"/>
          </p:cNvSpPr>
          <p:nvPr>
            <p:ph type="subTitle" idx="1"/>
          </p:nvPr>
        </p:nvSpPr>
        <p:spPr>
          <a:xfrm>
            <a:off x="10257905" y="6833062"/>
            <a:ext cx="81849" cy="45719"/>
          </a:xfrm>
          <a:prstGeom prst="rect">
            <a:avLst/>
          </a:prstGeom>
          <a:noFill/>
          <a:ln>
            <a:noFill/>
          </a:ln>
        </p:spPr>
        <p:txBody>
          <a:bodyPr lIns="0" tIns="0" rIns="0" bIns="0" anchor="t" anchorCtr="0">
            <a:noAutofit/>
          </a:bodyPr>
          <a:lstStyle/>
          <a:p>
            <a:pPr lvl="0">
              <a:buSzPct val="25000"/>
            </a:pPr>
            <a:endParaRPr lang="en-GB" dirty="0"/>
          </a:p>
        </p:txBody>
      </p:sp>
      <p:cxnSp>
        <p:nvCxnSpPr>
          <p:cNvPr id="217" name="Shape 217"/>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218" name="Shape 218"/>
          <p:cNvSpPr txBox="1"/>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1</a:t>
            </a:fld>
            <a:endParaRPr lang="en-GB" sz="800" b="1" i="0" u="none" strike="noStrike" cap="none">
              <a:solidFill>
                <a:schemeClr val="lt2"/>
              </a:solidFill>
              <a:latin typeface="Arial"/>
              <a:ea typeface="Arial"/>
              <a:cs typeface="Arial"/>
              <a:sym typeface="Arial"/>
            </a:endParaRPr>
          </a:p>
        </p:txBody>
      </p:sp>
      <p:sp>
        <p:nvSpPr>
          <p:cNvPr id="219" name="Shape 219"/>
          <p:cNvSpPr txBox="1"/>
          <p:nvPr/>
        </p:nvSpPr>
        <p:spPr>
          <a:xfrm>
            <a:off x="6293644" y="6494369"/>
            <a:ext cx="2135978" cy="116680"/>
          </a:xfrm>
          <a:prstGeom prst="rect">
            <a:avLst/>
          </a:prstGeom>
          <a:noFill/>
          <a:ln>
            <a:noFill/>
          </a:ln>
        </p:spPr>
        <p:txBody>
          <a:bodyPr lIns="0" tIns="0" rIns="0" bIns="0" anchor="b" anchorCtr="0">
            <a:noAutofit/>
          </a:bodyPr>
          <a:lstStyle/>
          <a:p>
            <a:pPr marL="0" marR="0" lvl="0" indent="0" algn="r" rtl="0">
              <a:lnSpc>
                <a:spcPct val="100000"/>
              </a:lnSpc>
              <a:spcBef>
                <a:spcPts val="0"/>
              </a:spcBef>
              <a:spcAft>
                <a:spcPts val="0"/>
              </a:spcAft>
              <a:buClr>
                <a:schemeClr val="lt2"/>
              </a:buClr>
              <a:buSzPct val="25000"/>
              <a:buFont typeface="Arial"/>
              <a:buNone/>
            </a:pPr>
            <a:r>
              <a:rPr lang="en-GB" sz="700" b="1" i="0" u="none" strike="noStrike" cap="none">
                <a:solidFill>
                  <a:schemeClr val="lt2"/>
                </a:solidFill>
                <a:latin typeface="Arial"/>
                <a:ea typeface="Arial"/>
                <a:cs typeface="Arial"/>
                <a:sym typeface="Arial"/>
              </a:rPr>
              <a:t>Presentation Title Arial Bold 7 pt</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F274D24-C518-43C6-B0C6-225AAE8FA69C}"/>
              </a:ext>
            </a:extLst>
          </p:cNvPr>
          <p:cNvSpPr>
            <a:spLocks noGrp="1"/>
          </p:cNvSpPr>
          <p:nvPr>
            <p:ph type="title"/>
          </p:nvPr>
        </p:nvSpPr>
        <p:spPr>
          <a:xfrm>
            <a:off x="541337" y="417599"/>
            <a:ext cx="7771390" cy="1096874"/>
          </a:xfrm>
        </p:spPr>
        <p:txBody>
          <a:bodyPr/>
          <a:lstStyle/>
          <a:p>
            <a:r>
              <a:rPr lang="en-GB" dirty="0"/>
              <a:t>The Examiner’s Report:</a:t>
            </a:r>
            <a:br>
              <a:rPr lang="en-GB" dirty="0"/>
            </a:br>
            <a:r>
              <a:rPr lang="en-GB" dirty="0"/>
              <a:t> Key points for Q1</a:t>
            </a:r>
          </a:p>
        </p:txBody>
      </p:sp>
      <p:sp>
        <p:nvSpPr>
          <p:cNvPr id="3" name="Text Placeholder 2">
            <a:extLst>
              <a:ext uri="{FF2B5EF4-FFF2-40B4-BE49-F238E27FC236}">
                <a16:creationId xmlns="" xmlns:a16="http://schemas.microsoft.com/office/drawing/2014/main" id="{2EA74A4E-AF48-47AB-8B28-5692508CFD82}"/>
              </a:ext>
            </a:extLst>
          </p:cNvPr>
          <p:cNvSpPr>
            <a:spLocks noGrp="1"/>
          </p:cNvSpPr>
          <p:nvPr>
            <p:ph type="body" idx="1"/>
          </p:nvPr>
        </p:nvSpPr>
        <p:spPr>
          <a:xfrm>
            <a:off x="542925" y="2161309"/>
            <a:ext cx="7954839" cy="3906982"/>
          </a:xfrm>
        </p:spPr>
        <p:txBody>
          <a:bodyPr/>
          <a:lstStyle/>
          <a:p>
            <a:r>
              <a:rPr lang="en-GB" sz="1800" dirty="0">
                <a:solidFill>
                  <a:schemeClr val="tx2">
                    <a:lumMod val="50000"/>
                    <a:lumOff val="50000"/>
                  </a:schemeClr>
                </a:solidFill>
              </a:rPr>
              <a:t>Less successful responses to Q1:</a:t>
            </a:r>
          </a:p>
          <a:p>
            <a:endParaRPr lang="en-GB" sz="1800" dirty="0">
              <a:solidFill>
                <a:schemeClr val="tx2">
                  <a:lumMod val="50000"/>
                  <a:lumOff val="50000"/>
                </a:schemeClr>
              </a:solidFill>
            </a:endParaRPr>
          </a:p>
          <a:p>
            <a:pPr marL="285750" indent="-285750">
              <a:buFont typeface="Arial" panose="020B0604020202020204" pitchFamily="34" charset="0"/>
              <a:buChar char="•"/>
            </a:pPr>
            <a:r>
              <a:rPr lang="en-GB" sz="1400" dirty="0">
                <a:solidFill>
                  <a:schemeClr val="tx1"/>
                </a:solidFill>
              </a:rPr>
              <a:t>made generalised comments about the notion of the intended reader rather than exploring the analytical elements of the texts in relation to a reader</a:t>
            </a:r>
          </a:p>
          <a:p>
            <a:pPr marL="285750" indent="-285750">
              <a:buFont typeface="Arial" panose="020B0604020202020204" pitchFamily="34" charset="0"/>
              <a:buChar char="•"/>
            </a:pPr>
            <a:r>
              <a:rPr lang="en-GB" sz="1400" dirty="0">
                <a:solidFill>
                  <a:schemeClr val="tx1"/>
                </a:solidFill>
              </a:rPr>
              <a:t>were less secure with the unseen ( Calder ) text  which led to uneven coverage</a:t>
            </a:r>
          </a:p>
          <a:p>
            <a:pPr marL="285750" indent="-285750">
              <a:buFont typeface="Arial" panose="020B0604020202020204" pitchFamily="34" charset="0"/>
              <a:buChar char="•"/>
            </a:pPr>
            <a:r>
              <a:rPr lang="en-GB" sz="1400" dirty="0">
                <a:solidFill>
                  <a:schemeClr val="tx1"/>
                </a:solidFill>
              </a:rPr>
              <a:t>were insecure with methods of specific analysis resulting in limited/undeveloped links between form and function </a:t>
            </a:r>
          </a:p>
          <a:p>
            <a:pPr marL="285750" indent="-285750">
              <a:buFont typeface="Arial" panose="020B0604020202020204" pitchFamily="34" charset="0"/>
              <a:buChar char="•"/>
            </a:pPr>
            <a:r>
              <a:rPr lang="en-GB" sz="1400" dirty="0">
                <a:solidFill>
                  <a:schemeClr val="tx1"/>
                </a:solidFill>
              </a:rPr>
              <a:t>applied terminology in limited range ( often confined to word level) or applied generalised labels such as word/phrase/sentence </a:t>
            </a:r>
          </a:p>
          <a:p>
            <a:pPr marL="285750" indent="-285750">
              <a:buFont typeface="Arial" panose="020B0604020202020204" pitchFamily="34" charset="0"/>
              <a:buChar char="•"/>
            </a:pPr>
            <a:r>
              <a:rPr lang="en-GB" sz="1400" dirty="0">
                <a:solidFill>
                  <a:schemeClr val="tx1"/>
                </a:solidFill>
              </a:rPr>
              <a:t>made frequent errors with terminology such as the miss-application of word class or sentence types</a:t>
            </a:r>
          </a:p>
          <a:p>
            <a:pPr marL="285750" indent="-285750">
              <a:buFont typeface="Arial" panose="020B0604020202020204" pitchFamily="34" charset="0"/>
              <a:buChar char="•"/>
            </a:pPr>
            <a:r>
              <a:rPr lang="en-GB" sz="1400" dirty="0">
                <a:solidFill>
                  <a:schemeClr val="tx1"/>
                </a:solidFill>
              </a:rPr>
              <a:t>described/interpreted/paraphrased the texts</a:t>
            </a:r>
          </a:p>
          <a:p>
            <a:pPr marL="285750" indent="-285750">
              <a:buFont typeface="Arial" panose="020B0604020202020204" pitchFamily="34" charset="0"/>
              <a:buChar char="•"/>
            </a:pPr>
            <a:r>
              <a:rPr lang="en-GB" sz="1400" dirty="0">
                <a:solidFill>
                  <a:schemeClr val="tx1"/>
                </a:solidFill>
              </a:rPr>
              <a:t>offered limited/obvious points of comparison</a:t>
            </a:r>
          </a:p>
          <a:p>
            <a:pPr marL="285750" indent="-285750">
              <a:buFont typeface="Arial" panose="020B0604020202020204" pitchFamily="34" charset="0"/>
              <a:buChar char="•"/>
            </a:pPr>
            <a:r>
              <a:rPr lang="en-GB" sz="1400" dirty="0">
                <a:solidFill>
                  <a:schemeClr val="tx1"/>
                </a:solidFill>
              </a:rPr>
              <a:t>offered  generalised/undeveloped comments on context. </a:t>
            </a:r>
          </a:p>
          <a:p>
            <a:pPr marL="285750" indent="-285750">
              <a:buFont typeface="Arial" panose="020B0604020202020204" pitchFamily="34" charset="0"/>
              <a:buChar char="•"/>
            </a:pPr>
            <a:endParaRPr lang="en-GB" dirty="0">
              <a:solidFill>
                <a:schemeClr val="tx1"/>
              </a:solidFill>
            </a:endParaRPr>
          </a:p>
          <a:p>
            <a:pPr marL="285750" indent="-285750">
              <a:buFont typeface="Arial" panose="020B0604020202020204" pitchFamily="34" charset="0"/>
              <a:buChar char="•"/>
            </a:pPr>
            <a:endParaRPr lang="en-GB" dirty="0">
              <a:solidFill>
                <a:schemeClr val="tx1"/>
              </a:solidFill>
            </a:endParaRPr>
          </a:p>
          <a:p>
            <a:endParaRPr lang="en-GB" dirty="0"/>
          </a:p>
        </p:txBody>
      </p:sp>
      <p:sp>
        <p:nvSpPr>
          <p:cNvPr id="4" name="Slide Number Placeholder 3">
            <a:extLst>
              <a:ext uri="{FF2B5EF4-FFF2-40B4-BE49-F238E27FC236}">
                <a16:creationId xmlns="" xmlns:a16="http://schemas.microsoft.com/office/drawing/2014/main" id="{8900EA60-7FE1-4160-9D41-ABD72051DC69}"/>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10</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9281454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41336" y="417600"/>
            <a:ext cx="7956427" cy="1328074"/>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a:t>
            </a:r>
            <a:br>
              <a:rPr lang="en-GB" dirty="0">
                <a:latin typeface="Verdana" panose="020B0604030504040204" pitchFamily="34" charset="0"/>
                <a:ea typeface="Verdana" panose="020B0604030504040204" pitchFamily="34" charset="0"/>
                <a:cs typeface="Verdana" panose="020B0604030504040204" pitchFamily="34" charset="0"/>
              </a:rPr>
            </a:br>
            <a:r>
              <a:rPr lang="en-GB" sz="3200" dirty="0">
                <a:latin typeface="Verdana" panose="020B0604030504040204" pitchFamily="34" charset="0"/>
                <a:ea typeface="Verdana" panose="020B0604030504040204" pitchFamily="34" charset="0"/>
                <a:cs typeface="Verdana" panose="020B0604030504040204" pitchFamily="34" charset="0"/>
              </a:rPr>
              <a:t>Key general points for Section B</a:t>
            </a:r>
            <a:endParaRPr lang="en-GB" sz="32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0" y="2261062"/>
            <a:ext cx="8497763" cy="4228517"/>
          </a:xfrm>
          <a:prstGeom prst="rect">
            <a:avLst/>
          </a:prstGeom>
          <a:noFill/>
          <a:ln>
            <a:noFill/>
          </a:ln>
        </p:spPr>
        <p:txBody>
          <a:bodyPr lIns="0" tIns="0" rIns="0" bIns="0" anchor="t" anchorCtr="0">
            <a:noAutofit/>
          </a:bodyPr>
          <a:lstStyle/>
          <a:p>
            <a:pPr marL="285750" indent="-285750">
              <a:buSzPct val="25000"/>
              <a:buFont typeface="Arial" panose="020B0604020202020204" pitchFamily="34" charset="0"/>
              <a:buChar char="•"/>
            </a:pPr>
            <a:r>
              <a:rPr lang="en-IE" dirty="0"/>
              <a:t>Candidates should apply the same frameworks of analysis to both sections of the examination – those that offer purely literary explorations of the drama text limit potential for reward</a:t>
            </a:r>
          </a:p>
          <a:p>
            <a:pPr marL="285750" lvl="0" indent="-285750">
              <a:buSzPct val="25000"/>
              <a:buFont typeface="Arial" panose="020B0604020202020204" pitchFamily="34" charset="0"/>
              <a:buChar char="•"/>
            </a:pPr>
            <a:r>
              <a:rPr lang="en-GB" dirty="0"/>
              <a:t>“candidates should be encouraged to explore dramatic devices in greater depth observing the texts as artifices for spectators rather than seeing characters as conscious agents of their own dialogue.”</a:t>
            </a:r>
          </a:p>
          <a:p>
            <a:pPr marL="285750" lvl="0" indent="-285750">
              <a:buSzPct val="25000"/>
              <a:buFont typeface="Arial" panose="020B0604020202020204" pitchFamily="34" charset="0"/>
              <a:buChar char="•"/>
            </a:pPr>
            <a:r>
              <a:rPr lang="en-GB" dirty="0"/>
              <a:t>“Successful answers investigated the extract analytically and in detail. They applied frameworks and terminology to appropriately selected evidence and offered comments that sustained focus on the task whilst developing clear links between form and function”</a:t>
            </a:r>
          </a:p>
          <a:p>
            <a:pPr marL="285750" lvl="0" indent="-285750">
              <a:buSzPct val="25000"/>
              <a:buFont typeface="Arial" panose="020B0604020202020204" pitchFamily="34" charset="0"/>
              <a:buChar char="•"/>
            </a:pPr>
            <a:r>
              <a:rPr lang="en-GB" dirty="0"/>
              <a:t>[successful responses] “offered close comment on the construction of the voices contained in the extract, linking form to function and applying terms with accuracy and in good range”</a:t>
            </a:r>
          </a:p>
          <a:p>
            <a:pPr marL="285750" lvl="0" indent="-285750">
              <a:buSzPct val="25000"/>
              <a:buFont typeface="Arial" panose="020B0604020202020204" pitchFamily="34" charset="0"/>
              <a:buChar char="•"/>
            </a:pPr>
            <a:r>
              <a:rPr lang="en-GB" dirty="0"/>
              <a:t>contextual factors in successful responses were linked directly to the task rather than incorporating tranches of learned biographical, social, historical or political data</a:t>
            </a:r>
          </a:p>
          <a:p>
            <a:pPr marL="285750" lvl="0" indent="-285750">
              <a:buSzPct val="25000"/>
              <a:buFont typeface="Arial" panose="020B0604020202020204" pitchFamily="34" charset="0"/>
              <a:buChar char="•"/>
            </a:pPr>
            <a:r>
              <a:rPr lang="en-GB" dirty="0"/>
              <a:t>extension across the wider play should consistently link to the task</a:t>
            </a:r>
          </a:p>
          <a:p>
            <a:pPr lvl="0">
              <a:buSzPct val="25000"/>
            </a:pPr>
            <a:endParaRPr lang="en-GB" dirty="0"/>
          </a:p>
          <a:p>
            <a:pPr lvl="0">
              <a:buSzPct val="25000"/>
            </a:pPr>
            <a:r>
              <a:rPr lang="en-GB" dirty="0"/>
              <a:t> </a:t>
            </a:r>
            <a:endParaRPr lang="en-GB" sz="1600" b="0" i="0" u="none" strike="noStrike" cap="none" dirty="0">
              <a:solidFill>
                <a:srgbClr val="000000"/>
              </a:solidFill>
              <a:latin typeface="Arial"/>
              <a:ea typeface="Arial"/>
              <a:cs typeface="Arial"/>
              <a:sym typeface="Arial"/>
            </a:endParaRPr>
          </a:p>
          <a:p>
            <a:pPr marL="0" marR="0" lvl="0" indent="0" algn="l" rtl="0">
              <a:lnSpc>
                <a:spcPct val="118750"/>
              </a:lnSpc>
              <a:spcBef>
                <a:spcPts val="0"/>
              </a:spcBef>
              <a:spcAft>
                <a:spcPts val="0"/>
              </a:spcAft>
              <a:buClr>
                <a:srgbClr val="000000"/>
              </a:buClr>
              <a:buSzPct val="25000"/>
              <a:buFont typeface="Arial"/>
              <a:buNone/>
            </a:pPr>
            <a:endParaRPr lang="en-GB" sz="1600" b="0" i="0" u="none" strike="noStrike" cap="none" dirty="0">
              <a:solidFill>
                <a:srgbClr val="000000"/>
              </a:solidFill>
              <a:latin typeface="Arial"/>
              <a:ea typeface="Arial"/>
              <a:cs typeface="Arial"/>
              <a:sym typeface="Arial"/>
            </a:endParaRPr>
          </a:p>
          <a:p>
            <a:pPr marL="0" marR="0" lvl="0" indent="0" algn="l" rtl="0">
              <a:lnSpc>
                <a:spcPct val="118750"/>
              </a:lnSpc>
              <a:spcBef>
                <a:spcPts val="0"/>
              </a:spcBef>
              <a:spcAft>
                <a:spcPts val="0"/>
              </a:spcAft>
              <a:buClr>
                <a:srgbClr val="000000"/>
              </a:buClr>
              <a:buSzPct val="25000"/>
              <a:buFont typeface="Arial"/>
              <a:buNone/>
            </a:pPr>
            <a:endParaRPr lang="en-GB" dirty="0"/>
          </a:p>
          <a:p>
            <a:pPr marR="0" lvl="0" algn="l" rtl="0">
              <a:lnSpc>
                <a:spcPct val="118750"/>
              </a:lnSpc>
              <a:spcBef>
                <a:spcPts val="0"/>
              </a:spcBef>
              <a:spcAft>
                <a:spcPts val="0"/>
              </a:spcAft>
              <a:buClr>
                <a:srgbClr val="000000"/>
              </a:buClr>
              <a:buSzPct val="25000"/>
            </a:pPr>
            <a:endParaRPr lang="en-GB" sz="1600" b="0" i="0" u="none" strike="noStrike" cap="none" dirty="0">
              <a:solidFill>
                <a:srgbClr val="000000"/>
              </a:solidFill>
              <a:latin typeface="Arial"/>
              <a:ea typeface="Arial"/>
              <a:cs typeface="Arial"/>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11</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028457281"/>
      </p:ext>
    </p:extLst>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Shape 439"/>
          <p:cNvSpPr txBox="1">
            <a:spLocks noGrp="1"/>
          </p:cNvSpPr>
          <p:nvPr>
            <p:ph type="title"/>
          </p:nvPr>
        </p:nvSpPr>
        <p:spPr>
          <a:xfrm>
            <a:off x="541337" y="417599"/>
            <a:ext cx="5081586" cy="111592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MARK SCHEME</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
            </a:r>
            <a:br>
              <a:rPr lang="en-GB" sz="3400" b="1" i="0"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
        <p:nvSpPr>
          <p:cNvPr id="440" name="Shape 440"/>
          <p:cNvSpPr txBox="1">
            <a:spLocks noGrp="1"/>
          </p:cNvSpPr>
          <p:nvPr>
            <p:ph type="body" idx="1"/>
          </p:nvPr>
        </p:nvSpPr>
        <p:spPr>
          <a:xfrm>
            <a:off x="541337" y="1533524"/>
            <a:ext cx="7520420" cy="4075661"/>
          </a:xfrm>
          <a:prstGeom prst="rect">
            <a:avLst/>
          </a:prstGeom>
          <a:noFill/>
          <a:ln>
            <a:noFill/>
          </a:ln>
        </p:spPr>
        <p:txBody>
          <a:bodyPr lIns="0" tIns="0" rIns="0" bIns="0" anchor="t" anchorCtr="0">
            <a:noAutofit/>
          </a:bodyPr>
          <a:lstStyle/>
          <a:p>
            <a:pPr marL="0" lvl="0" indent="0">
              <a:spcBef>
                <a:spcPts val="0"/>
              </a:spcBef>
              <a:buNone/>
            </a:pPr>
            <a:r>
              <a:rPr lang="en-GB" dirty="0">
                <a:solidFill>
                  <a:srgbClr val="000000"/>
                </a:solidFill>
              </a:rPr>
              <a:t>Please refer to the LEVEL DESCRIPTOR GRIDS </a:t>
            </a:r>
            <a:endParaRPr lang="en-GB" dirty="0">
              <a:solidFill>
                <a:srgbClr val="FF0000"/>
              </a:solidFill>
            </a:endParaRPr>
          </a:p>
          <a:p>
            <a:pPr lvl="0" indent="-238125">
              <a:spcBef>
                <a:spcPts val="0"/>
              </a:spcBef>
            </a:pPr>
            <a:endParaRPr lang="en-GB" b="0" dirty="0">
              <a:solidFill>
                <a:srgbClr val="FF0000"/>
              </a:solidFill>
            </a:endParaRPr>
          </a:p>
          <a:p>
            <a:pPr marL="285750" lvl="0" indent="-285750">
              <a:spcBef>
                <a:spcPts val="0"/>
              </a:spcBef>
              <a:buFont typeface="Arial" panose="020B0604020202020204" pitchFamily="34" charset="0"/>
              <a:buChar char="•"/>
            </a:pPr>
            <a:r>
              <a:rPr lang="en-GB" b="0" dirty="0">
                <a:solidFill>
                  <a:schemeClr val="tx1"/>
                </a:solidFill>
              </a:rPr>
              <a:t>In the legacy specification, the mark scheme was analytical – it awarded a mark for each AO individually. The new papers use holistic mark schemes</a:t>
            </a:r>
          </a:p>
          <a:p>
            <a:pPr marL="285750" lvl="0" indent="-285750">
              <a:spcBef>
                <a:spcPts val="0"/>
              </a:spcBef>
              <a:buFont typeface="Arial" panose="020B0604020202020204" pitchFamily="34" charset="0"/>
              <a:buChar char="•"/>
            </a:pPr>
            <a:r>
              <a:rPr lang="en-GB" b="0" dirty="0">
                <a:solidFill>
                  <a:schemeClr val="tx1"/>
                </a:solidFill>
              </a:rPr>
              <a:t>Marks for each question are split into levels, each of which contains content covering all the assessed AOs</a:t>
            </a:r>
          </a:p>
          <a:p>
            <a:pPr marL="285750" lvl="0" indent="-285750">
              <a:spcBef>
                <a:spcPts val="0"/>
              </a:spcBef>
              <a:buFont typeface="Arial" panose="020B0604020202020204" pitchFamily="34" charset="0"/>
              <a:buChar char="•"/>
            </a:pPr>
            <a:r>
              <a:rPr lang="en-GB" b="0" dirty="0">
                <a:solidFill>
                  <a:schemeClr val="tx1"/>
                </a:solidFill>
              </a:rPr>
              <a:t>Q1 is assessed across AO 1, 2, 3 and 4</a:t>
            </a:r>
          </a:p>
          <a:p>
            <a:pPr marL="285750" lvl="0" indent="-285750">
              <a:spcBef>
                <a:spcPts val="0"/>
              </a:spcBef>
              <a:buFont typeface="Arial" panose="020B0604020202020204" pitchFamily="34" charset="0"/>
              <a:buChar char="•"/>
            </a:pPr>
            <a:r>
              <a:rPr lang="en-GB" b="0" dirty="0">
                <a:solidFill>
                  <a:schemeClr val="tx1"/>
                </a:solidFill>
              </a:rPr>
              <a:t>Each AO is covered by an individual bullet point within the level</a:t>
            </a:r>
          </a:p>
          <a:p>
            <a:pPr marL="285750" lvl="0" indent="-285750">
              <a:spcBef>
                <a:spcPts val="0"/>
              </a:spcBef>
              <a:buFont typeface="Arial" panose="020B0604020202020204" pitchFamily="34" charset="0"/>
              <a:buChar char="•"/>
            </a:pPr>
            <a:r>
              <a:rPr lang="en-GB" b="0" dirty="0">
                <a:solidFill>
                  <a:schemeClr val="tx1"/>
                </a:solidFill>
              </a:rPr>
              <a:t>The subheadings for each level summarise the overall characteristics of achievement</a:t>
            </a:r>
          </a:p>
          <a:p>
            <a:pPr marL="285750" lvl="0" indent="-285750">
              <a:spcBef>
                <a:spcPts val="0"/>
              </a:spcBef>
              <a:buFont typeface="Arial" panose="020B0604020202020204" pitchFamily="34" charset="0"/>
              <a:buChar char="•"/>
            </a:pPr>
            <a:r>
              <a:rPr lang="en-GB" b="0" dirty="0">
                <a:solidFill>
                  <a:schemeClr val="tx1"/>
                </a:solidFill>
              </a:rPr>
              <a:t>Working with this, you then employ a best fit approach, considering the candidate’s response holistically in order to position it within a level</a:t>
            </a:r>
          </a:p>
          <a:p>
            <a:pPr marL="285750" lvl="0" indent="-285750">
              <a:spcBef>
                <a:spcPts val="0"/>
              </a:spcBef>
              <a:buFont typeface="Arial" panose="020B0604020202020204" pitchFamily="34" charset="0"/>
              <a:buChar char="•"/>
            </a:pPr>
            <a:r>
              <a:rPr lang="en-GB" b="0" dirty="0">
                <a:solidFill>
                  <a:schemeClr val="tx1"/>
                </a:solidFill>
              </a:rPr>
              <a:t>The June 2017 markers reported universally that the new marking grids function effectively.</a:t>
            </a:r>
          </a:p>
          <a:p>
            <a:pPr lvl="0" indent="-238125">
              <a:spcBef>
                <a:spcPts val="0"/>
              </a:spcBef>
            </a:pPr>
            <a:endParaRPr lang="en-GB" b="0" dirty="0">
              <a:solidFill>
                <a:schemeClr val="tx1"/>
              </a:solidFill>
            </a:endParaRPr>
          </a:p>
        </p:txBody>
      </p:sp>
      <p:sp>
        <p:nvSpPr>
          <p:cNvPr id="441" name="Shape 44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12</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373773470"/>
      </p:ext>
    </p:extLst>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ctrTitle"/>
          </p:nvPr>
        </p:nvSpPr>
        <p:spPr>
          <a:xfrm>
            <a:off x="2430000" y="1812175"/>
            <a:ext cx="4283999" cy="3507971"/>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SECTION A</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Comparative analysis of Anthology and Unseen texts</a:t>
            </a:r>
            <a:br>
              <a:rPr lang="en-GB" sz="3400" b="1" i="0"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631A62C-5791-4C1B-8267-386715DCB8A6}"/>
              </a:ext>
            </a:extLst>
          </p:cNvPr>
          <p:cNvSpPr>
            <a:spLocks noGrp="1"/>
          </p:cNvSpPr>
          <p:nvPr>
            <p:ph type="title"/>
          </p:nvPr>
        </p:nvSpPr>
        <p:spPr/>
        <p:txBody>
          <a:bodyPr/>
          <a:lstStyle/>
          <a:p>
            <a:r>
              <a:rPr lang="en-GB" dirty="0"/>
              <a:t>Question 1 : Section A</a:t>
            </a:r>
          </a:p>
        </p:txBody>
      </p:sp>
      <p:sp>
        <p:nvSpPr>
          <p:cNvPr id="3" name="Text Placeholder 2">
            <a:extLst>
              <a:ext uri="{FF2B5EF4-FFF2-40B4-BE49-F238E27FC236}">
                <a16:creationId xmlns="" xmlns:a16="http://schemas.microsoft.com/office/drawing/2014/main" id="{48966C22-9809-441B-A846-FA9E8848F66E}"/>
              </a:ext>
            </a:extLst>
          </p:cNvPr>
          <p:cNvSpPr>
            <a:spLocks noGrp="1"/>
          </p:cNvSpPr>
          <p:nvPr>
            <p:ph type="body" idx="1"/>
          </p:nvPr>
        </p:nvSpPr>
        <p:spPr>
          <a:xfrm>
            <a:off x="541337" y="1704975"/>
            <a:ext cx="7455507" cy="3964305"/>
          </a:xfrm>
        </p:spPr>
        <p:txBody>
          <a:bodyPr/>
          <a:lstStyle/>
          <a:p>
            <a:r>
              <a:rPr lang="en-GB" dirty="0"/>
              <a:t>Candidates were presented with two texts.  The first drawn from the Anthology was an extract from the travelogue written by Paul Theroux based on his visit to Paris. The second text, an unseen article by John Calder, was also based on Paris but with a focus on his time spent there with Samuel Beckett. It is Beckett, not only Paris, that is the focus of the task that links the texts:</a:t>
            </a:r>
          </a:p>
          <a:p>
            <a:endParaRPr lang="en-GB" dirty="0"/>
          </a:p>
          <a:p>
            <a:r>
              <a:rPr lang="en-GB" b="1" dirty="0"/>
              <a:t>Compare the ways in which the writers create a sense of voice as they reflect upon Paris and its influence on the author Samuel Beckett, who lived there.</a:t>
            </a:r>
          </a:p>
          <a:p>
            <a:endParaRPr lang="en-GB" b="1" dirty="0"/>
          </a:p>
          <a:p>
            <a:r>
              <a:rPr lang="en-GB" b="1" dirty="0"/>
              <a:t>In your answer you must consider linguistic and literary features, drawing upon your knowledge of genre conventions and context.</a:t>
            </a:r>
          </a:p>
          <a:p>
            <a:endParaRPr lang="en-GB" dirty="0"/>
          </a:p>
        </p:txBody>
      </p:sp>
      <p:sp>
        <p:nvSpPr>
          <p:cNvPr id="4" name="Slide Number Placeholder 3">
            <a:extLst>
              <a:ext uri="{FF2B5EF4-FFF2-40B4-BE49-F238E27FC236}">
                <a16:creationId xmlns="" xmlns:a16="http://schemas.microsoft.com/office/drawing/2014/main" id="{EDE1557B-DD3F-4F3B-B635-A87B3BC3A853}"/>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14</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1280592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buSzPct val="25000"/>
            </a:pPr>
            <a:r>
              <a:rPr lang="en-GB" dirty="0"/>
              <a:t>SECTION A</a:t>
            </a:r>
            <a:br>
              <a:rPr lang="en-GB" dirty="0"/>
            </a:br>
            <a:r>
              <a:rPr lang="en-GB" dirty="0"/>
              <a:t>Exemplar Script </a:t>
            </a:r>
            <a:r>
              <a:rPr lang="en-GB" dirty="0" smtClean="0"/>
              <a:t>1</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61309"/>
            <a:ext cx="5052763" cy="2746242"/>
          </a:xfrm>
          <a:prstGeom prst="rect">
            <a:avLst/>
          </a:prstGeom>
          <a:noFill/>
          <a:ln>
            <a:noFill/>
          </a:ln>
        </p:spPr>
        <p:txBody>
          <a:bodyPr lIns="0" tIns="0" rIns="0" bIns="0" anchor="t" anchorCtr="0">
            <a:noAutofit/>
          </a:bodyPr>
          <a:lstStyle/>
          <a:p>
            <a:pPr lvl="0">
              <a:buSzPct val="25000"/>
            </a:pPr>
            <a:r>
              <a:rPr lang="en-GB" dirty="0"/>
              <a:t>Student	          </a:t>
            </a:r>
            <a:endParaRPr lang="en-GB" dirty="0">
              <a:solidFill>
                <a:srgbClr val="FF0000"/>
              </a:solidFill>
            </a:endParaRPr>
          </a:p>
          <a:p>
            <a:pPr lvl="0">
              <a:buSzPct val="25000"/>
            </a:pPr>
            <a:r>
              <a:rPr lang="en-GB" dirty="0" smtClean="0"/>
              <a:t>Question</a:t>
            </a:r>
            <a:r>
              <a:rPr lang="en-GB" dirty="0"/>
              <a:t>:           </a:t>
            </a:r>
            <a:endParaRPr lang="en-GB" dirty="0" smtClean="0"/>
          </a:p>
          <a:p>
            <a:pPr lvl="0">
              <a:buSzPct val="25000"/>
            </a:pPr>
            <a:r>
              <a:rPr lang="en-GB" dirty="0" smtClean="0"/>
              <a:t>Document </a:t>
            </a:r>
            <a:r>
              <a:rPr lang="en-GB" dirty="0"/>
              <a:t>ID:     </a:t>
            </a:r>
            <a:endParaRPr lang="en-GB" dirty="0" smtClean="0"/>
          </a:p>
          <a:p>
            <a:pPr lvl="0">
              <a:buSzPct val="25000"/>
            </a:pPr>
            <a:r>
              <a:rPr lang="en-GB" dirty="0" smtClean="0"/>
              <a:t>Document </a:t>
            </a:r>
            <a:r>
              <a:rPr lang="en-GB" dirty="0"/>
              <a:t>name: </a:t>
            </a:r>
            <a:r>
              <a:rPr lang="en-GB" dirty="0">
                <a:solidFill>
                  <a:srgbClr val="FF0000"/>
                </a:solidFill>
              </a:rPr>
              <a:t>Script </a:t>
            </a:r>
            <a:r>
              <a:rPr lang="en-GB" dirty="0" smtClean="0">
                <a:solidFill>
                  <a:srgbClr val="FF0000"/>
                </a:solidFill>
              </a:rPr>
              <a:t>1</a:t>
            </a:r>
            <a:endParaRPr lang="en-GB" dirty="0"/>
          </a:p>
          <a:p>
            <a:pPr lvl="0">
              <a:buSzPct val="25000"/>
            </a:pPr>
            <a:endParaRPr lang="en-GB" dirty="0"/>
          </a:p>
          <a:p>
            <a:pPr lvl="0">
              <a:buSzPct val="25000"/>
            </a:pPr>
            <a:r>
              <a:rPr lang="en-GB" dirty="0">
                <a:solidFill>
                  <a:schemeClr val="tx1"/>
                </a:solidFill>
              </a:rPr>
              <a:t>[Inset online: Student’s response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15</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196811664"/>
      </p:ext>
    </p:extLst>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529542"/>
            <a:ext cx="4283999" cy="377397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2400" dirty="0" smtClean="0">
                <a:solidFill>
                  <a:srgbClr val="FF0000"/>
                </a:solidFill>
              </a:rPr>
              <a:t>INSERT POLL</a:t>
            </a:r>
            <a:r>
              <a:rPr lang="en-GB" sz="2400" dirty="0" smtClean="0"/>
              <a:t>:</a:t>
            </a:r>
            <a:r>
              <a:rPr lang="en-GB" sz="2400" dirty="0"/>
              <a:t/>
            </a:r>
            <a:br>
              <a:rPr lang="en-GB" sz="2400" dirty="0"/>
            </a:br>
            <a:r>
              <a:rPr lang="en-GB" sz="2400" dirty="0"/>
              <a:t/>
            </a:r>
            <a:br>
              <a:rPr lang="en-GB" sz="2400" dirty="0"/>
            </a:br>
            <a:r>
              <a:rPr lang="en-GB" sz="2400" dirty="0"/>
              <a:t>In which level would you place this response?</a:t>
            </a:r>
            <a:r>
              <a:rPr lang="en-GB" sz="2000" dirty="0"/>
              <a:t/>
            </a:r>
            <a:br>
              <a:rPr lang="en-GB" sz="2000" dirty="0"/>
            </a:br>
            <a:r>
              <a:rPr lang="en-GB" sz="2000" b="1" i="0" u="none" strike="noStrike" cap="none" dirty="0">
                <a:solidFill>
                  <a:schemeClr val="dk2"/>
                </a:solidFill>
                <a:latin typeface="Times New Roman"/>
                <a:ea typeface="Times New Roman"/>
                <a:cs typeface="Times New Roman"/>
                <a:sym typeface="Times New Roman"/>
              </a:rPr>
              <a:t> </a:t>
            </a:r>
            <a:br>
              <a:rPr lang="en-GB" sz="20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endParaRPr lang="en-GB" sz="20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031394707"/>
      </p:ext>
    </p:extLst>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739D71B-F675-44E6-99EF-C643A75BF64E}"/>
              </a:ext>
            </a:extLst>
          </p:cNvPr>
          <p:cNvSpPr>
            <a:spLocks noGrp="1"/>
          </p:cNvSpPr>
          <p:nvPr>
            <p:ph type="title"/>
          </p:nvPr>
        </p:nvSpPr>
        <p:spPr>
          <a:xfrm>
            <a:off x="541336" y="417599"/>
            <a:ext cx="7754765" cy="1115925"/>
          </a:xfrm>
        </p:spPr>
        <p:txBody>
          <a:bodyPr/>
          <a:lstStyle/>
          <a:p>
            <a:r>
              <a:rPr lang="en-GB" dirty="0"/>
              <a:t>Examiner Comments: Script </a:t>
            </a:r>
            <a:r>
              <a:rPr lang="en-GB" dirty="0" smtClean="0"/>
              <a:t>1</a:t>
            </a:r>
            <a:endParaRPr lang="en-GB" dirty="0"/>
          </a:p>
        </p:txBody>
      </p:sp>
      <p:sp>
        <p:nvSpPr>
          <p:cNvPr id="3" name="Text Placeholder 2">
            <a:extLst>
              <a:ext uri="{FF2B5EF4-FFF2-40B4-BE49-F238E27FC236}">
                <a16:creationId xmlns="" xmlns:a16="http://schemas.microsoft.com/office/drawing/2014/main" id="{54D2E4D3-B1C6-4797-B2D4-2C689D8A5271}"/>
              </a:ext>
            </a:extLst>
          </p:cNvPr>
          <p:cNvSpPr>
            <a:spLocks noGrp="1"/>
          </p:cNvSpPr>
          <p:nvPr>
            <p:ph type="body" idx="1"/>
          </p:nvPr>
        </p:nvSpPr>
        <p:spPr>
          <a:xfrm>
            <a:off x="541336" y="1533524"/>
            <a:ext cx="8389565" cy="4501516"/>
          </a:xfrm>
        </p:spPr>
        <p:txBody>
          <a:bodyPr/>
          <a:lstStyle/>
          <a:p>
            <a:pPr marL="101600" indent="0">
              <a:buNone/>
            </a:pPr>
            <a:r>
              <a:rPr lang="en-GB" sz="1400" dirty="0"/>
              <a:t>This is a successful response which was placed in the top level of achievement with a mark of 23/25. </a:t>
            </a:r>
          </a:p>
          <a:p>
            <a:pPr marL="101600" indent="0">
              <a:buNone/>
            </a:pPr>
            <a:r>
              <a:rPr lang="en-GB" sz="1400" dirty="0"/>
              <a:t>It offers an integrated comparison of the data from the start, drawing connections via form, audience, function and tone. This approach and focus is sustained throughout the script with links between form and function developed with insight.</a:t>
            </a:r>
          </a:p>
          <a:p>
            <a:pPr marL="101600" indent="0">
              <a:buNone/>
            </a:pPr>
            <a:r>
              <a:rPr lang="en-GB" sz="1400" dirty="0"/>
              <a:t>Expression is often sophisticated (there is occasional drift into the overly complex, one of the reasons for its placement in the middle of the Level). The structure of the response is very effective, enabling a systematic and balanced investigation of both texts with integrated connections between them. </a:t>
            </a:r>
          </a:p>
          <a:p>
            <a:pPr marL="101600" indent="0">
              <a:buNone/>
            </a:pPr>
            <a:r>
              <a:rPr lang="en-GB" sz="1400" dirty="0"/>
              <a:t>There is a clear and critical evaluation of authorial intent which picks up on some of the subtle aspects of style. Exemplification is consistent and appropriate. Frameworks and concepts are applied with confidence and some precision; terminology is accurate and broad ranging and supports analytical and critical comment at word, sentence and whole-text level. </a:t>
            </a:r>
          </a:p>
          <a:p>
            <a:pPr marL="101600" indent="0">
              <a:buNone/>
            </a:pPr>
            <a:r>
              <a:rPr lang="en-GB" sz="1400" dirty="0"/>
              <a:t>Issues of production and reception are integrated with some fluidity and relevance throughout the response. </a:t>
            </a:r>
          </a:p>
          <a:p>
            <a:pPr marL="101600" indent="0">
              <a:buNone/>
            </a:pPr>
            <a:endParaRPr lang="en-GB" dirty="0"/>
          </a:p>
        </p:txBody>
      </p:sp>
      <p:sp>
        <p:nvSpPr>
          <p:cNvPr id="4" name="Slide Number Placeholder 3">
            <a:extLst>
              <a:ext uri="{FF2B5EF4-FFF2-40B4-BE49-F238E27FC236}">
                <a16:creationId xmlns="" xmlns:a16="http://schemas.microsoft.com/office/drawing/2014/main" id="{B8141D9F-3586-4152-9DC0-3240B418C1CA}"/>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17</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2057314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buSzPct val="25000"/>
            </a:pPr>
            <a:r>
              <a:rPr lang="en-GB" dirty="0"/>
              <a:t>SECTION A</a:t>
            </a:r>
            <a:br>
              <a:rPr lang="en-GB" dirty="0"/>
            </a:br>
            <a:r>
              <a:rPr lang="en-GB" dirty="0"/>
              <a:t>Exemplar Script </a:t>
            </a:r>
            <a:r>
              <a:rPr lang="en-GB" dirty="0" smtClean="0"/>
              <a:t>2</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61309"/>
            <a:ext cx="5052763" cy="2746242"/>
          </a:xfrm>
          <a:prstGeom prst="rect">
            <a:avLst/>
          </a:prstGeom>
          <a:noFill/>
          <a:ln>
            <a:noFill/>
          </a:ln>
        </p:spPr>
        <p:txBody>
          <a:bodyPr lIns="0" tIns="0" rIns="0" bIns="0" anchor="t" anchorCtr="0">
            <a:noAutofit/>
          </a:bodyPr>
          <a:lstStyle/>
          <a:p>
            <a:pPr lvl="0">
              <a:buSzPct val="25000"/>
            </a:pPr>
            <a:endParaRPr lang="en-GB" dirty="0"/>
          </a:p>
          <a:p>
            <a:pPr lvl="0">
              <a:buSzPct val="25000"/>
            </a:pPr>
            <a:r>
              <a:rPr lang="en-GB" dirty="0"/>
              <a:t>Student	          </a:t>
            </a:r>
            <a:endParaRPr lang="en-GB" dirty="0">
              <a:solidFill>
                <a:srgbClr val="FF0000"/>
              </a:solidFill>
            </a:endParaRPr>
          </a:p>
          <a:p>
            <a:pPr lvl="0">
              <a:buSzPct val="25000"/>
            </a:pPr>
            <a:r>
              <a:rPr lang="en-GB" dirty="0"/>
              <a:t>Question:           </a:t>
            </a:r>
          </a:p>
          <a:p>
            <a:pPr lvl="0">
              <a:buSzPct val="25000"/>
            </a:pPr>
            <a:r>
              <a:rPr lang="en-GB" dirty="0"/>
              <a:t>Document ID:     </a:t>
            </a:r>
          </a:p>
          <a:p>
            <a:pPr lvl="0">
              <a:buSzPct val="25000"/>
            </a:pPr>
            <a:r>
              <a:rPr lang="en-GB" dirty="0"/>
              <a:t>Document name: </a:t>
            </a:r>
            <a:r>
              <a:rPr lang="en-GB" dirty="0">
                <a:solidFill>
                  <a:srgbClr val="FF0000"/>
                </a:solidFill>
              </a:rPr>
              <a:t>Script </a:t>
            </a:r>
            <a:r>
              <a:rPr lang="en-GB" dirty="0" smtClean="0">
                <a:solidFill>
                  <a:srgbClr val="FF0000"/>
                </a:solidFill>
              </a:rPr>
              <a:t>2</a:t>
            </a:r>
            <a:endParaRPr lang="en-GB" dirty="0"/>
          </a:p>
          <a:p>
            <a:pPr lvl="0">
              <a:buSzPct val="25000"/>
            </a:pPr>
            <a:endParaRPr lang="en-GB" dirty="0"/>
          </a:p>
          <a:p>
            <a:pPr lvl="0">
              <a:buSzPct val="25000"/>
            </a:pPr>
            <a:r>
              <a:rPr lang="en-GB" dirty="0">
                <a:solidFill>
                  <a:schemeClr val="tx1"/>
                </a:solidFill>
              </a:rPr>
              <a:t>[Inset online: Student’s response to appear here]</a:t>
            </a:r>
          </a:p>
          <a:p>
            <a:pPr lvl="0">
              <a:buSzPct val="25000"/>
            </a:pPr>
            <a:endParaRPr lang="en-GB" dirty="0"/>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18</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249663949"/>
      </p:ext>
    </p:extLst>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529542"/>
            <a:ext cx="4283999" cy="377397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2400" dirty="0"/>
              <a:t/>
            </a:r>
            <a:br>
              <a:rPr lang="en-GB" sz="2400" dirty="0"/>
            </a:br>
            <a:r>
              <a:rPr lang="en-GB" sz="2400" dirty="0"/>
              <a:t/>
            </a:r>
            <a:br>
              <a:rPr lang="en-GB" sz="2400" dirty="0"/>
            </a:br>
            <a:r>
              <a:rPr lang="en-GB" sz="2400" dirty="0"/>
              <a:t>In which level would you place this response?</a:t>
            </a:r>
            <a:r>
              <a:rPr lang="en-GB" sz="2000" dirty="0"/>
              <a:t/>
            </a:r>
            <a:br>
              <a:rPr lang="en-GB" sz="2000" dirty="0"/>
            </a:br>
            <a:r>
              <a:rPr lang="en-GB" sz="2000" b="1" i="0" u="none" strike="noStrike" cap="none" dirty="0">
                <a:solidFill>
                  <a:schemeClr val="dk2"/>
                </a:solidFill>
                <a:latin typeface="Times New Roman"/>
                <a:ea typeface="Times New Roman"/>
                <a:cs typeface="Times New Roman"/>
                <a:sym typeface="Times New Roman"/>
              </a:rPr>
              <a:t> </a:t>
            </a:r>
            <a:br>
              <a:rPr lang="en-GB" sz="20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endParaRPr lang="en-GB" sz="20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864341066"/>
      </p:ext>
    </p:extLst>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a:spLocks noGrp="1"/>
          </p:cNvSpPr>
          <p:nvPr>
            <p:ph type="title"/>
          </p:nvPr>
        </p:nvSpPr>
        <p:spPr>
          <a:xfrm>
            <a:off x="4485823" y="1332225"/>
            <a:ext cx="4334326" cy="393450"/>
          </a:xfrm>
          <a:prstGeom prst="rect">
            <a:avLst/>
          </a:prstGeom>
          <a:noFill/>
          <a:ln>
            <a:noFill/>
          </a:ln>
        </p:spPr>
        <p:txBody>
          <a:bodyPr lIns="0" tIns="0" rIns="0" bIns="0" anchor="b" anchorCtr="0">
            <a:noAutofit/>
          </a:bodyPr>
          <a:lstStyle/>
          <a:p>
            <a:pPr lvl="0">
              <a:buSzPct val="25000"/>
            </a:pPr>
            <a:r>
              <a:rPr lang="en-GB" dirty="0"/>
              <a:t>Your Online Environment</a:t>
            </a:r>
          </a:p>
        </p:txBody>
      </p:sp>
      <p:sp>
        <p:nvSpPr>
          <p:cNvPr id="250" name="Shape 250"/>
          <p:cNvSpPr txBox="1">
            <a:spLocks noGrp="1"/>
          </p:cNvSpPr>
          <p:nvPr>
            <p:ph type="body" idx="1"/>
          </p:nvPr>
        </p:nvSpPr>
        <p:spPr>
          <a:xfrm>
            <a:off x="4508500" y="2000250"/>
            <a:ext cx="4102100" cy="3543300"/>
          </a:xfrm>
          <a:prstGeom prst="rect">
            <a:avLst/>
          </a:prstGeom>
          <a:noFill/>
          <a:ln>
            <a:noFill/>
          </a:ln>
        </p:spPr>
        <p:txBody>
          <a:bodyPr lIns="0" tIns="0" rIns="0" bIns="0" anchor="t" anchorCtr="0">
            <a:noAutofit/>
          </a:bodyPr>
          <a:lstStyle/>
          <a:p>
            <a:pPr lvl="0">
              <a:lnSpc>
                <a:spcPct val="100000"/>
              </a:lnSpc>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sz="1600" b="0" i="0" u="none" strike="noStrike" cap="none" dirty="0">
                <a:solidFill>
                  <a:schemeClr val="lt2"/>
                </a:solidFill>
                <a:latin typeface="Arial"/>
                <a:ea typeface="Arial"/>
                <a:cs typeface="Arial"/>
                <a:sym typeface="Arial"/>
              </a:rPr>
              <a:t>	</a:t>
            </a:r>
            <a:r>
              <a:rPr lang="en-GB" dirty="0"/>
              <a:t> Technical Difficulties &amp; Support </a:t>
            </a:r>
          </a:p>
          <a:p>
            <a:pPr marL="428625" marR="0" lvl="0" indent="-428625" algn="l" rtl="0">
              <a:lnSpc>
                <a:spcPct val="100000"/>
              </a:lnSpc>
              <a:spcBef>
                <a:spcPts val="600"/>
              </a:spcBef>
              <a:spcAft>
                <a:spcPts val="0"/>
              </a:spcAft>
              <a:buClr>
                <a:schemeClr val="lt2"/>
              </a:buClr>
              <a:buSzPct val="25000"/>
              <a:buFont typeface="Arial"/>
              <a:buNone/>
            </a:pPr>
            <a:endParaRPr sz="1600" b="0" i="0" u="none" strike="noStrike" cap="none" dirty="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sz="1600" b="0" i="0" u="none" strike="noStrike" cap="none" dirty="0">
                <a:solidFill>
                  <a:schemeClr val="lt2"/>
                </a:solidFill>
                <a:latin typeface="Arial"/>
                <a:ea typeface="Arial"/>
                <a:cs typeface="Arial"/>
                <a:sym typeface="Arial"/>
              </a:rPr>
              <a:t>	</a:t>
            </a:r>
            <a:r>
              <a:rPr lang="en-GB" dirty="0"/>
              <a:t> Recording</a:t>
            </a:r>
          </a:p>
          <a:p>
            <a:pPr marL="428625" marR="0" lvl="0" indent="-428625" algn="l" rtl="0">
              <a:lnSpc>
                <a:spcPct val="100000"/>
              </a:lnSpc>
              <a:spcBef>
                <a:spcPts val="600"/>
              </a:spcBef>
              <a:spcAft>
                <a:spcPts val="0"/>
              </a:spcAft>
              <a:buClr>
                <a:schemeClr val="lt2"/>
              </a:buClr>
              <a:buSzPct val="25000"/>
              <a:buFont typeface="Arial"/>
              <a:buNone/>
            </a:pPr>
            <a:endParaRPr sz="1600" b="0" i="0" u="none" strike="noStrike" cap="none" dirty="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sz="1600" b="0" i="0" u="none" strike="noStrike" cap="none" dirty="0">
                <a:solidFill>
                  <a:schemeClr val="lt2"/>
                </a:solidFill>
                <a:latin typeface="Arial"/>
                <a:ea typeface="Arial"/>
                <a:cs typeface="Arial"/>
                <a:sym typeface="Arial"/>
              </a:rPr>
              <a:t>	</a:t>
            </a:r>
            <a:r>
              <a:rPr lang="en-GB" dirty="0"/>
              <a:t>Communication in an online environment</a:t>
            </a:r>
            <a:endParaRPr sz="1600" b="0" i="0" u="none" strike="noStrike" cap="none" dirty="0">
              <a:solidFill>
                <a:schemeClr val="lt2"/>
              </a:solidFill>
              <a:latin typeface="Arial"/>
              <a:ea typeface="Arial"/>
              <a:cs typeface="Arial"/>
              <a:sym typeface="Arial"/>
            </a:endParaRPr>
          </a:p>
          <a:p>
            <a:pPr marL="428625" marR="0" lvl="0" indent="-428625" algn="l" rtl="0">
              <a:lnSpc>
                <a:spcPct val="100000"/>
              </a:lnSpc>
              <a:spcBef>
                <a:spcPts val="600"/>
              </a:spcBef>
              <a:spcAft>
                <a:spcPts val="0"/>
              </a:spcAft>
              <a:buClr>
                <a:schemeClr val="dk2"/>
              </a:buClr>
              <a:buSzPct val="25000"/>
              <a:buFont typeface="Arial"/>
              <a:buNone/>
            </a:pPr>
            <a:endParaRPr lang="en-GB" sz="1600" b="1" i="0" u="none" strike="noStrike" cap="none" dirty="0">
              <a:solidFill>
                <a:schemeClr val="dk2"/>
              </a:solidFill>
              <a:latin typeface="Times New Roman"/>
              <a:ea typeface="Times New Roman"/>
              <a:cs typeface="Times New Roman"/>
              <a:sym typeface="Times New Roman"/>
            </a:endParaRPr>
          </a:p>
          <a:p>
            <a:pPr lvl="0">
              <a:lnSpc>
                <a:spcPct val="100000"/>
              </a:lnSpc>
              <a:spcBef>
                <a:spcPts val="600"/>
              </a:spcBef>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dirty="0"/>
              <a:t>	Asking Questions</a:t>
            </a:r>
          </a:p>
          <a:p>
            <a:pPr lvl="0">
              <a:lnSpc>
                <a:spcPct val="100000"/>
              </a:lnSpc>
              <a:spcBef>
                <a:spcPts val="600"/>
              </a:spcBef>
              <a:spcAft>
                <a:spcPts val="0"/>
              </a:spcAft>
              <a:buClr>
                <a:schemeClr val="dk2"/>
              </a:buClr>
              <a:buSzPct val="25000"/>
            </a:pPr>
            <a:endParaRPr sz="1600" b="0" i="0" u="none" strike="noStrike" cap="none" dirty="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sz="1600" b="0" i="0" u="none" strike="noStrike" cap="none" dirty="0">
                <a:solidFill>
                  <a:schemeClr val="lt2"/>
                </a:solidFill>
                <a:latin typeface="Arial"/>
                <a:ea typeface="Arial"/>
                <a:cs typeface="Arial"/>
                <a:sym typeface="Arial"/>
              </a:rPr>
              <a:t>	</a:t>
            </a:r>
            <a:r>
              <a:rPr lang="en-GB" dirty="0"/>
              <a:t>Using Polls</a:t>
            </a:r>
          </a:p>
          <a:p>
            <a:pPr lvl="0">
              <a:lnSpc>
                <a:spcPct val="100000"/>
              </a:lnSpc>
              <a:spcBef>
                <a:spcPts val="600"/>
              </a:spcBef>
              <a:spcAft>
                <a:spcPts val="0"/>
              </a:spcAft>
              <a:buClr>
                <a:schemeClr val="dk2"/>
              </a:buClr>
              <a:buSzPct val="25000"/>
            </a:pPr>
            <a:endParaRPr sz="1600" b="0" i="0" u="none" strike="noStrike" cap="none" dirty="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dirty="0"/>
              <a:t>	Downloading Documents</a:t>
            </a:r>
            <a:endParaRPr lang="en-GB" sz="1600" b="0" i="0" u="none" strike="noStrike" cap="none" dirty="0">
              <a:solidFill>
                <a:schemeClr val="lt2"/>
              </a:solidFill>
              <a:latin typeface="Arial"/>
              <a:ea typeface="Arial"/>
              <a:cs typeface="Arial"/>
              <a:sym typeface="Arial"/>
            </a:endParaRPr>
          </a:p>
        </p:txBody>
      </p:sp>
      <p:sp>
        <p:nvSpPr>
          <p:cNvPr id="251" name="Shape 25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2</a:t>
            </a:fld>
            <a:endParaRPr lang="en-GB" sz="800" b="1" i="0" u="none" strike="noStrike" cap="none">
              <a:solidFill>
                <a:schemeClr val="lt2"/>
              </a:solidFill>
              <a:latin typeface="Arial"/>
              <a:ea typeface="Arial"/>
              <a:cs typeface="Arial"/>
              <a:sym typeface="Arial"/>
            </a:endParaRPr>
          </a:p>
        </p:txBody>
      </p:sp>
      <p:cxnSp>
        <p:nvCxnSpPr>
          <p:cNvPr id="252" name="Shape 252"/>
          <p:cNvCxnSpPr/>
          <p:nvPr/>
        </p:nvCxnSpPr>
        <p:spPr>
          <a:xfrm>
            <a:off x="4502150" y="1846791"/>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3" name="Shape 253"/>
          <p:cNvCxnSpPr/>
          <p:nvPr/>
        </p:nvCxnSpPr>
        <p:spPr>
          <a:xfrm>
            <a:off x="4495800" y="2475125"/>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4" name="Shape 254"/>
          <p:cNvCxnSpPr/>
          <p:nvPr/>
        </p:nvCxnSpPr>
        <p:spPr>
          <a:xfrm>
            <a:off x="4495800" y="3156622"/>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5" name="Shape 255"/>
          <p:cNvCxnSpPr/>
          <p:nvPr/>
        </p:nvCxnSpPr>
        <p:spPr>
          <a:xfrm>
            <a:off x="4485823" y="3937363"/>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6" name="Shape 256"/>
          <p:cNvCxnSpPr/>
          <p:nvPr/>
        </p:nvCxnSpPr>
        <p:spPr>
          <a:xfrm>
            <a:off x="4485823" y="4656116"/>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7" name="Shape 257"/>
          <p:cNvCxnSpPr/>
          <p:nvPr/>
        </p:nvCxnSpPr>
        <p:spPr>
          <a:xfrm>
            <a:off x="4485823" y="5211846"/>
            <a:ext cx="4114800" cy="0"/>
          </a:xfrm>
          <a:prstGeom prst="straightConnector1">
            <a:avLst/>
          </a:prstGeom>
          <a:noFill/>
          <a:ln w="9525" cap="flat" cmpd="sng">
            <a:solidFill>
              <a:schemeClr val="dk2"/>
            </a:solidFill>
            <a:prstDash val="solid"/>
            <a:round/>
            <a:headEnd type="none" w="med" len="med"/>
            <a:tailEnd type="none" w="med" len="med"/>
          </a:ln>
        </p:spPr>
      </p:cxnSp>
      <p:sp>
        <p:nvSpPr>
          <p:cNvPr id="258" name="Shape 258"/>
          <p:cNvSpPr>
            <a:spLocks noGrp="1"/>
          </p:cNvSpPr>
          <p:nvPr>
            <p:ph type="pic" idx="2"/>
          </p:nvPr>
        </p:nvSpPr>
        <p:spPr>
          <a:xfrm>
            <a:off x="0" y="0"/>
            <a:ext cx="3876673" cy="6858000"/>
          </a:xfrm>
          <a:prstGeom prst="rect">
            <a:avLst/>
          </a:prstGeom>
          <a:solidFill>
            <a:srgbClr val="BBBBBB"/>
          </a:solidFill>
          <a:ln>
            <a:noFill/>
          </a:ln>
        </p:spPr>
        <p:txBody>
          <a:bodyPr lIns="91425" tIns="91425" rIns="91425" bIns="91425" anchor="t" anchorCtr="0">
            <a:noAutofit/>
          </a:bodyPr>
          <a:lstStyle/>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r>
              <a:rPr lang="en-GB" dirty="0"/>
              <a:t>Image placeholder</a:t>
            </a:r>
          </a:p>
          <a:p>
            <a:pPr lvl="0">
              <a:spcBef>
                <a:spcPts val="0"/>
              </a:spcBef>
              <a:buClr>
                <a:schemeClr val="dk1"/>
              </a:buClr>
              <a:buSzPct val="100000"/>
              <a:buFont typeface="Arial"/>
              <a:buNone/>
            </a:pPr>
            <a:endParaRPr dirty="0"/>
          </a:p>
          <a:p>
            <a:pPr lvl="0">
              <a:spcBef>
                <a:spcPts val="0"/>
              </a:spcBef>
              <a:buNone/>
            </a:pPr>
            <a:endParaRPr dirty="0"/>
          </a:p>
        </p:txBody>
      </p:sp>
      <p:sp>
        <p:nvSpPr>
          <p:cNvPr id="260" name="Shape 260"/>
          <p:cNvSpPr txBox="1"/>
          <p:nvPr/>
        </p:nvSpPr>
        <p:spPr>
          <a:xfrm>
            <a:off x="1393204" y="161925"/>
            <a:ext cx="2249014"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r>
              <a:rPr lang="en-GB" sz="700" b="0" i="0" u="none" strike="noStrike" cap="none">
                <a:solidFill>
                  <a:srgbClr val="000000"/>
                </a:solidFill>
                <a:latin typeface="Arial"/>
                <a:ea typeface="Arial"/>
                <a:cs typeface="Arial"/>
                <a:sym typeface="Arial"/>
              </a:rPr>
              <a:t>Image by Photographer’s Name (Credit in black type) or </a:t>
            </a:r>
          </a:p>
          <a:p>
            <a:pPr marL="0" marR="0" lvl="0" indent="0" algn="r" rtl="0">
              <a:lnSpc>
                <a:spcPct val="128571"/>
              </a:lnSpc>
              <a:spcBef>
                <a:spcPts val="0"/>
              </a:spcBef>
              <a:buSzPct val="25000"/>
              <a:buNone/>
            </a:pPr>
            <a:r>
              <a:rPr lang="en-GB" sz="700" b="0" i="0" u="none" strike="noStrike" cap="none">
                <a:solidFill>
                  <a:srgbClr val="FFFFFF"/>
                </a:solidFill>
                <a:latin typeface="Arial"/>
                <a:ea typeface="Arial"/>
                <a:cs typeface="Arial"/>
                <a:sym typeface="Arial"/>
              </a:rPr>
              <a:t>Image by Photographer’s Name (Credit in white type)</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7405" r="8784"/>
          <a:stretch/>
        </p:blipFill>
        <p:spPr>
          <a:xfrm>
            <a:off x="-338275" y="0"/>
            <a:ext cx="4214948" cy="6858000"/>
          </a:xfrm>
          <a:prstGeom prst="rect">
            <a:avLst/>
          </a:prstGeom>
        </p:spPr>
      </p:pic>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739D71B-F675-44E6-99EF-C643A75BF64E}"/>
              </a:ext>
            </a:extLst>
          </p:cNvPr>
          <p:cNvSpPr>
            <a:spLocks noGrp="1"/>
          </p:cNvSpPr>
          <p:nvPr>
            <p:ph type="title"/>
          </p:nvPr>
        </p:nvSpPr>
        <p:spPr>
          <a:xfrm>
            <a:off x="541336" y="417599"/>
            <a:ext cx="7754765" cy="1115925"/>
          </a:xfrm>
        </p:spPr>
        <p:txBody>
          <a:bodyPr/>
          <a:lstStyle/>
          <a:p>
            <a:r>
              <a:rPr lang="en-GB" dirty="0"/>
              <a:t>Examiner Comments: </a:t>
            </a:r>
            <a:r>
              <a:rPr lang="en-GB" dirty="0" smtClean="0"/>
              <a:t>Script 2</a:t>
            </a:r>
            <a:endParaRPr lang="en-GB" dirty="0"/>
          </a:p>
        </p:txBody>
      </p:sp>
      <p:sp>
        <p:nvSpPr>
          <p:cNvPr id="3" name="Text Placeholder 2">
            <a:extLst>
              <a:ext uri="{FF2B5EF4-FFF2-40B4-BE49-F238E27FC236}">
                <a16:creationId xmlns="" xmlns:a16="http://schemas.microsoft.com/office/drawing/2014/main" id="{54D2E4D3-B1C6-4797-B2D4-2C689D8A5271}"/>
              </a:ext>
            </a:extLst>
          </p:cNvPr>
          <p:cNvSpPr>
            <a:spLocks noGrp="1"/>
          </p:cNvSpPr>
          <p:nvPr>
            <p:ph type="body" idx="1"/>
          </p:nvPr>
        </p:nvSpPr>
        <p:spPr>
          <a:xfrm>
            <a:off x="541336" y="1346662"/>
            <a:ext cx="7754765" cy="4522123"/>
          </a:xfrm>
        </p:spPr>
        <p:txBody>
          <a:bodyPr/>
          <a:lstStyle/>
          <a:p>
            <a:pPr marL="101600" indent="0">
              <a:buNone/>
            </a:pPr>
            <a:r>
              <a:rPr lang="en-GB" sz="1400" dirty="0"/>
              <a:t>This response was awarded a mark of 19, which places it towards the top of L4. Its investigation is consistently controlled and mostly discriminating. </a:t>
            </a:r>
          </a:p>
          <a:p>
            <a:pPr marL="101600" indent="0">
              <a:buNone/>
            </a:pPr>
            <a:r>
              <a:rPr lang="en-GB" sz="1400" dirty="0"/>
              <a:t>It lacks the range and (frequent) sophistication of Script A but still presents a systematic and balanced investigation of the data which affords integrated comparison and contrast. </a:t>
            </a:r>
          </a:p>
          <a:p>
            <a:pPr marL="101600" indent="0">
              <a:buNone/>
            </a:pPr>
            <a:r>
              <a:rPr lang="en-GB" sz="1400" dirty="0"/>
              <a:t>It is well structured and expressed with sustained focus of the issue of construction and presentation of voice (although this is occasionally a little laboured). There is clear and appropriate consideration of the writer’s craft which often picks up on subtleties, as in the exploration Theroux’s relationship with, and assumptions about, his audience. </a:t>
            </a:r>
          </a:p>
          <a:p>
            <a:pPr marL="101600" indent="0">
              <a:buNone/>
            </a:pPr>
            <a:r>
              <a:rPr lang="en-GB" sz="1400" dirty="0"/>
              <a:t>There is systematic and appropriate, mostly discriminating, selection of evidence to support assertions. Investigation of this evidence is analytical and terminology is applied in good range and with accuracy although comments at sentence level would need to be more detailed/developed to merit a higher mark.</a:t>
            </a:r>
          </a:p>
          <a:p>
            <a:pPr marL="101600" indent="0">
              <a:buNone/>
            </a:pPr>
            <a:r>
              <a:rPr lang="en-GB" sz="1400" dirty="0"/>
              <a:t>Comments on context and issues of production/reception are sound and effectively integrated/expressed</a:t>
            </a:r>
            <a:r>
              <a:rPr lang="en-GB" dirty="0"/>
              <a:t>.</a:t>
            </a:r>
          </a:p>
          <a:p>
            <a:pPr marL="101600" indent="0">
              <a:buNone/>
            </a:pPr>
            <a:endParaRPr lang="en-GB" dirty="0"/>
          </a:p>
        </p:txBody>
      </p:sp>
      <p:sp>
        <p:nvSpPr>
          <p:cNvPr id="4" name="Slide Number Placeholder 3">
            <a:extLst>
              <a:ext uri="{FF2B5EF4-FFF2-40B4-BE49-F238E27FC236}">
                <a16:creationId xmlns="" xmlns:a16="http://schemas.microsoft.com/office/drawing/2014/main" id="{B8141D9F-3586-4152-9DC0-3240B418C1CA}"/>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20</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118300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buSzPct val="25000"/>
            </a:pPr>
            <a:r>
              <a:rPr lang="en-GB" dirty="0"/>
              <a:t>SECTION A</a:t>
            </a:r>
            <a:br>
              <a:rPr lang="en-GB" dirty="0"/>
            </a:br>
            <a:r>
              <a:rPr lang="en-GB" dirty="0"/>
              <a:t>Exemplar Script </a:t>
            </a:r>
            <a:r>
              <a:rPr lang="en-GB" dirty="0" smtClean="0"/>
              <a:t>3</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61309"/>
            <a:ext cx="5052763" cy="2746242"/>
          </a:xfrm>
          <a:prstGeom prst="rect">
            <a:avLst/>
          </a:prstGeom>
          <a:noFill/>
          <a:ln>
            <a:noFill/>
          </a:ln>
        </p:spPr>
        <p:txBody>
          <a:bodyPr lIns="0" tIns="0" rIns="0" bIns="0" anchor="t" anchorCtr="0">
            <a:noAutofit/>
          </a:bodyPr>
          <a:lstStyle/>
          <a:p>
            <a:pPr lvl="0">
              <a:buSzPct val="25000"/>
            </a:pPr>
            <a:r>
              <a:rPr lang="en-GB" dirty="0"/>
              <a:t>Student	          </a:t>
            </a:r>
            <a:endParaRPr lang="en-GB" dirty="0">
              <a:solidFill>
                <a:srgbClr val="FF0000"/>
              </a:solidFill>
            </a:endParaRPr>
          </a:p>
          <a:p>
            <a:pPr lvl="0">
              <a:buSzPct val="25000"/>
            </a:pPr>
            <a:r>
              <a:rPr lang="en-GB" dirty="0"/>
              <a:t>Question:           </a:t>
            </a:r>
          </a:p>
          <a:p>
            <a:pPr lvl="0">
              <a:buSzPct val="25000"/>
            </a:pPr>
            <a:r>
              <a:rPr lang="en-GB" dirty="0"/>
              <a:t>Document ID:     </a:t>
            </a:r>
          </a:p>
          <a:p>
            <a:pPr lvl="0">
              <a:buSzPct val="25000"/>
            </a:pPr>
            <a:r>
              <a:rPr lang="en-GB" dirty="0"/>
              <a:t>Document name: </a:t>
            </a:r>
            <a:r>
              <a:rPr lang="en-GB" dirty="0">
                <a:solidFill>
                  <a:srgbClr val="FF0000"/>
                </a:solidFill>
              </a:rPr>
              <a:t>Script </a:t>
            </a:r>
            <a:r>
              <a:rPr lang="en-GB" dirty="0" smtClean="0">
                <a:solidFill>
                  <a:srgbClr val="FF0000"/>
                </a:solidFill>
              </a:rPr>
              <a:t>3</a:t>
            </a:r>
            <a:endParaRPr lang="en-GB" dirty="0"/>
          </a:p>
          <a:p>
            <a:pPr lvl="0">
              <a:buSzPct val="25000"/>
            </a:pPr>
            <a:endParaRPr lang="en-GB" dirty="0"/>
          </a:p>
          <a:p>
            <a:pPr lvl="0">
              <a:buSzPct val="25000"/>
            </a:pPr>
            <a:r>
              <a:rPr lang="en-GB" dirty="0">
                <a:solidFill>
                  <a:schemeClr val="tx1"/>
                </a:solidFill>
              </a:rPr>
              <a:t>[Inset online: Student’s response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21</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180834699"/>
      </p:ext>
    </p:extLst>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529542"/>
            <a:ext cx="4283999" cy="377397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2400" dirty="0" smtClean="0">
                <a:solidFill>
                  <a:srgbClr val="FF0000"/>
                </a:solidFill>
              </a:rPr>
              <a:t>INSERT POLL</a:t>
            </a:r>
            <a:r>
              <a:rPr lang="en-GB" sz="2400" dirty="0" smtClean="0"/>
              <a:t>:</a:t>
            </a:r>
            <a:r>
              <a:rPr lang="en-GB" sz="2400" dirty="0"/>
              <a:t/>
            </a:r>
            <a:br>
              <a:rPr lang="en-GB" sz="2400" dirty="0"/>
            </a:br>
            <a:r>
              <a:rPr lang="en-GB" sz="2400" dirty="0"/>
              <a:t/>
            </a:r>
            <a:br>
              <a:rPr lang="en-GB" sz="2400" dirty="0"/>
            </a:br>
            <a:r>
              <a:rPr lang="en-GB" sz="2400" dirty="0"/>
              <a:t>In which level would you place this response?</a:t>
            </a:r>
            <a:r>
              <a:rPr lang="en-GB" sz="2000" dirty="0"/>
              <a:t/>
            </a:r>
            <a:br>
              <a:rPr lang="en-GB" sz="2000" dirty="0"/>
            </a:br>
            <a:r>
              <a:rPr lang="en-GB" sz="2000" b="1" i="0" u="none" strike="noStrike" cap="none" dirty="0">
                <a:solidFill>
                  <a:schemeClr val="dk2"/>
                </a:solidFill>
                <a:latin typeface="Times New Roman"/>
                <a:ea typeface="Times New Roman"/>
                <a:cs typeface="Times New Roman"/>
                <a:sym typeface="Times New Roman"/>
              </a:rPr>
              <a:t> </a:t>
            </a:r>
            <a:br>
              <a:rPr lang="en-GB" sz="20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endParaRPr lang="en-GB" sz="20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099621737"/>
      </p:ext>
    </p:extLst>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739D71B-F675-44E6-99EF-C643A75BF64E}"/>
              </a:ext>
            </a:extLst>
          </p:cNvPr>
          <p:cNvSpPr>
            <a:spLocks noGrp="1"/>
          </p:cNvSpPr>
          <p:nvPr>
            <p:ph type="title"/>
          </p:nvPr>
        </p:nvSpPr>
        <p:spPr>
          <a:xfrm>
            <a:off x="541336" y="417599"/>
            <a:ext cx="7754765" cy="1115925"/>
          </a:xfrm>
        </p:spPr>
        <p:txBody>
          <a:bodyPr/>
          <a:lstStyle/>
          <a:p>
            <a:r>
              <a:rPr lang="en-GB" dirty="0"/>
              <a:t>Examiner Comments: Script </a:t>
            </a:r>
            <a:r>
              <a:rPr lang="en-GB" dirty="0" smtClean="0"/>
              <a:t>3</a:t>
            </a:r>
            <a:endParaRPr lang="en-GB" dirty="0"/>
          </a:p>
        </p:txBody>
      </p:sp>
      <p:sp>
        <p:nvSpPr>
          <p:cNvPr id="3" name="Text Placeholder 2">
            <a:extLst>
              <a:ext uri="{FF2B5EF4-FFF2-40B4-BE49-F238E27FC236}">
                <a16:creationId xmlns="" xmlns:a16="http://schemas.microsoft.com/office/drawing/2014/main" id="{54D2E4D3-B1C6-4797-B2D4-2C689D8A5271}"/>
              </a:ext>
            </a:extLst>
          </p:cNvPr>
          <p:cNvSpPr>
            <a:spLocks noGrp="1"/>
          </p:cNvSpPr>
          <p:nvPr>
            <p:ph type="body" idx="1"/>
          </p:nvPr>
        </p:nvSpPr>
        <p:spPr>
          <a:xfrm>
            <a:off x="541337" y="1809750"/>
            <a:ext cx="8187028" cy="4042410"/>
          </a:xfrm>
        </p:spPr>
        <p:txBody>
          <a:bodyPr/>
          <a:lstStyle/>
          <a:p>
            <a:pPr marL="101600" indent="0">
              <a:buNone/>
            </a:pPr>
            <a:r>
              <a:rPr lang="en-GB" sz="1400" dirty="0"/>
              <a:t>This script meets the descriptors for L2 in that it demonstrates general understanding of the source materials. It was awarded 7 marks.</a:t>
            </a:r>
          </a:p>
          <a:p>
            <a:pPr marL="101600" indent="0">
              <a:buNone/>
            </a:pPr>
            <a:r>
              <a:rPr lang="en-GB" sz="1400" dirty="0"/>
              <a:t>It is characterised by lack of detail and development, offering a very straightforward, essentially superficial investigation of the data. Compared to Scripts A and B it is very short, especially given the 25-mark allocation for this component. </a:t>
            </a:r>
          </a:p>
          <a:p>
            <a:pPr marL="101600" indent="0">
              <a:buNone/>
            </a:pPr>
            <a:r>
              <a:rPr lang="en-GB" sz="1400" dirty="0"/>
              <a:t>It grasps the general audience and purpose of each text but frequently struggles to articulate this beyond the descriptive. For example, comments which link language and voice to ‘form’ show some sense of genre but are not well structured or developed. </a:t>
            </a:r>
          </a:p>
          <a:p>
            <a:pPr marL="101600" indent="0">
              <a:buNone/>
            </a:pPr>
            <a:r>
              <a:rPr lang="en-GB" sz="1400" dirty="0"/>
              <a:t>There are valid attempts to compare and contrast the two texts and there is a straightforward system to this but some connections are rather forced.   Investigation of method is essentially descriptive with minimal use of specific terminology.</a:t>
            </a:r>
          </a:p>
          <a:p>
            <a:pPr marL="101600" indent="0">
              <a:buNone/>
            </a:pPr>
            <a:r>
              <a:rPr lang="en-GB" sz="1400" dirty="0"/>
              <a:t>Context is considered via comment on the differing generic forms of each, although some assertions regarding the influence of form that are questionable and/or unsupported.</a:t>
            </a:r>
          </a:p>
          <a:p>
            <a:pPr marL="101600" indent="0">
              <a:buNone/>
            </a:pPr>
            <a:endParaRPr lang="en-GB" sz="1400" dirty="0"/>
          </a:p>
        </p:txBody>
      </p:sp>
      <p:sp>
        <p:nvSpPr>
          <p:cNvPr id="4" name="Slide Number Placeholder 3">
            <a:extLst>
              <a:ext uri="{FF2B5EF4-FFF2-40B4-BE49-F238E27FC236}">
                <a16:creationId xmlns="" xmlns:a16="http://schemas.microsoft.com/office/drawing/2014/main" id="{B8141D9F-3586-4152-9DC0-3240B418C1CA}"/>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23</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889881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ctrTitle"/>
          </p:nvPr>
        </p:nvSpPr>
        <p:spPr>
          <a:xfrm>
            <a:off x="2430000" y="2277687"/>
            <a:ext cx="4283999" cy="2626821"/>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SECTION B</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Drama Texts:</a:t>
            </a:r>
            <a:br>
              <a:rPr lang="en-GB" sz="3400" b="1" i="0" u="none" strike="noStrike" cap="none" dirty="0">
                <a:solidFill>
                  <a:schemeClr val="dk2"/>
                </a:solidFill>
                <a:latin typeface="Times New Roman"/>
                <a:ea typeface="Times New Roman"/>
                <a:cs typeface="Times New Roman"/>
                <a:sym typeface="Times New Roman"/>
              </a:rPr>
            </a:br>
            <a:r>
              <a:rPr lang="en-GB" sz="2800" b="1" i="1" u="none" strike="noStrike" cap="none" dirty="0">
                <a:solidFill>
                  <a:schemeClr val="dk2"/>
                </a:solidFill>
                <a:latin typeface="Times New Roman"/>
                <a:ea typeface="Times New Roman"/>
                <a:cs typeface="Times New Roman"/>
                <a:sym typeface="Times New Roman"/>
              </a:rPr>
              <a:t>Streetcar named Desire</a:t>
            </a:r>
            <a:r>
              <a:rPr lang="en-GB" i="1" dirty="0"/>
              <a:t/>
            </a:r>
            <a:br>
              <a:rPr lang="en-GB" i="1" dirty="0"/>
            </a:br>
            <a:r>
              <a:rPr lang="en-GB" i="1" dirty="0"/>
              <a:t>Elmina’s Kitchen</a:t>
            </a:r>
            <a:r>
              <a:rPr lang="en-GB" sz="3400" b="1" i="1" u="none" strike="noStrike" cap="none" dirty="0">
                <a:solidFill>
                  <a:schemeClr val="dk2"/>
                </a:solidFill>
                <a:latin typeface="Times New Roman"/>
                <a:ea typeface="Times New Roman"/>
                <a:cs typeface="Times New Roman"/>
                <a:sym typeface="Times New Roman"/>
              </a:rPr>
              <a:t/>
            </a:r>
            <a:br>
              <a:rPr lang="en-GB" sz="3400" b="1" i="1" u="none" strike="noStrike" cap="none" dirty="0">
                <a:solidFill>
                  <a:schemeClr val="dk2"/>
                </a:solidFill>
                <a:latin typeface="Times New Roman"/>
                <a:ea typeface="Times New Roman"/>
                <a:cs typeface="Times New Roman"/>
                <a:sym typeface="Times New Roman"/>
              </a:rPr>
            </a:br>
            <a:r>
              <a:rPr lang="en-GB" sz="3400" b="1" i="1" u="none" strike="noStrike" cap="none" dirty="0">
                <a:solidFill>
                  <a:schemeClr val="dk2"/>
                </a:solidFill>
                <a:latin typeface="Times New Roman"/>
                <a:ea typeface="Times New Roman"/>
                <a:cs typeface="Times New Roman"/>
                <a:sym typeface="Times New Roman"/>
              </a:rPr>
              <a:t>Translations</a:t>
            </a:r>
            <a:br>
              <a:rPr lang="en-GB" sz="3400" b="1" i="1"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116192032"/>
      </p:ext>
    </p:extLst>
  </p:cSld>
  <p:clrMapOvr>
    <a:masterClrMapping/>
  </p:clrMapOvr>
  <p:transitio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Shape 439"/>
          <p:cNvSpPr txBox="1">
            <a:spLocks noGrp="1"/>
          </p:cNvSpPr>
          <p:nvPr>
            <p:ph type="title"/>
          </p:nvPr>
        </p:nvSpPr>
        <p:spPr>
          <a:xfrm>
            <a:off x="541337" y="417599"/>
            <a:ext cx="5081586" cy="111592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MARK SCHEME</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Section B</a:t>
            </a:r>
            <a:br>
              <a:rPr lang="en-GB" sz="3400" b="1" i="0"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
        <p:nvSpPr>
          <p:cNvPr id="440" name="Shape 440"/>
          <p:cNvSpPr txBox="1">
            <a:spLocks noGrp="1"/>
          </p:cNvSpPr>
          <p:nvPr>
            <p:ph type="body" idx="1"/>
          </p:nvPr>
        </p:nvSpPr>
        <p:spPr>
          <a:xfrm>
            <a:off x="675929" y="1942754"/>
            <a:ext cx="6496049" cy="3992534"/>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chemeClr val="dk2"/>
              </a:buClr>
              <a:buSzPct val="100000"/>
              <a:buNone/>
            </a:pPr>
            <a:r>
              <a:rPr lang="en-GB" sz="1600" i="0" u="none" strike="noStrike" cap="none" dirty="0">
                <a:solidFill>
                  <a:srgbClr val="000000"/>
                </a:solidFill>
                <a:latin typeface="Arial"/>
                <a:ea typeface="Arial"/>
                <a:cs typeface="Arial"/>
                <a:sym typeface="Arial"/>
              </a:rPr>
              <a:t>Please refer to the LEVEL DESCRIPTOR GRIDS </a:t>
            </a:r>
          </a:p>
          <a:p>
            <a:pPr marL="285750" lvl="0" indent="-285750">
              <a:spcBef>
                <a:spcPts val="0"/>
              </a:spcBef>
              <a:buFont typeface="Arial" panose="020B0604020202020204" pitchFamily="34" charset="0"/>
              <a:buChar char="•"/>
            </a:pPr>
            <a:r>
              <a:rPr lang="en-GB" b="0" dirty="0">
                <a:solidFill>
                  <a:schemeClr val="tx1"/>
                </a:solidFill>
              </a:rPr>
              <a:t>The four AOs are no longer awarded individual marks. The score is a holistic evaluation of the AO achievement across all four objectives. The June 2017 markers reported universally that the new marking grids function effectively. Please refer to the LEVEL DESCRIPTOR GRIDS </a:t>
            </a:r>
          </a:p>
          <a:p>
            <a:pPr marL="285750" lvl="0" indent="-285750">
              <a:spcBef>
                <a:spcPts val="0"/>
              </a:spcBef>
              <a:buFont typeface="Arial" panose="020B0604020202020204" pitchFamily="34" charset="0"/>
              <a:buChar char="•"/>
            </a:pPr>
            <a:r>
              <a:rPr lang="en-GB" b="0" dirty="0">
                <a:solidFill>
                  <a:schemeClr val="tx1"/>
                </a:solidFill>
              </a:rPr>
              <a:t>Marks for each question are split into levels, each of which contains content covering all the assessed AOs</a:t>
            </a:r>
          </a:p>
          <a:p>
            <a:pPr marL="285750" lvl="0" indent="-285750">
              <a:spcBef>
                <a:spcPts val="0"/>
              </a:spcBef>
              <a:buFont typeface="Arial" panose="020B0604020202020204" pitchFamily="34" charset="0"/>
              <a:buChar char="•"/>
            </a:pPr>
            <a:r>
              <a:rPr lang="en-GB" b="0" dirty="0">
                <a:solidFill>
                  <a:schemeClr val="tx1"/>
                </a:solidFill>
              </a:rPr>
              <a:t>Questions in Section B  are  assessed across AO 1, 2 and 3 </a:t>
            </a:r>
          </a:p>
          <a:p>
            <a:pPr marL="285750" lvl="0" indent="-285750">
              <a:spcBef>
                <a:spcPts val="0"/>
              </a:spcBef>
              <a:buFont typeface="Arial" panose="020B0604020202020204" pitchFamily="34" charset="0"/>
              <a:buChar char="•"/>
            </a:pPr>
            <a:r>
              <a:rPr lang="en-GB" b="0" dirty="0">
                <a:solidFill>
                  <a:schemeClr val="tx1"/>
                </a:solidFill>
              </a:rPr>
              <a:t>Each AO is covered by an individual bullet point within the level</a:t>
            </a:r>
          </a:p>
          <a:p>
            <a:pPr marL="285750" lvl="0" indent="-285750">
              <a:spcBef>
                <a:spcPts val="0"/>
              </a:spcBef>
              <a:buFont typeface="Arial" panose="020B0604020202020204" pitchFamily="34" charset="0"/>
              <a:buChar char="•"/>
            </a:pPr>
            <a:r>
              <a:rPr lang="en-GB" b="0" dirty="0">
                <a:solidFill>
                  <a:schemeClr val="tx1"/>
                </a:solidFill>
              </a:rPr>
              <a:t>The subheadings for each level summarise the overall characteristics of achievement</a:t>
            </a:r>
          </a:p>
          <a:p>
            <a:pPr lvl="0" indent="-238125">
              <a:spcBef>
                <a:spcPts val="0"/>
              </a:spcBef>
            </a:pPr>
            <a:endParaRPr lang="en-GB" b="0" dirty="0">
              <a:solidFill>
                <a:schemeClr val="tx1"/>
              </a:solidFill>
            </a:endParaRPr>
          </a:p>
          <a:p>
            <a:pPr marL="238125" marR="0" lvl="0" indent="-238125" algn="l" rtl="0">
              <a:lnSpc>
                <a:spcPct val="118750"/>
              </a:lnSpc>
              <a:spcBef>
                <a:spcPts val="0"/>
              </a:spcBef>
              <a:spcAft>
                <a:spcPts val="0"/>
              </a:spcAft>
              <a:buClr>
                <a:schemeClr val="dk2"/>
              </a:buClr>
              <a:buSzPct val="100000"/>
              <a:buFont typeface="Times New Roman"/>
              <a:buAutoNum type="arabicPeriod"/>
            </a:pPr>
            <a:endParaRPr lang="en-GB" sz="1600" b="0" i="0" u="none" strike="noStrike" cap="none" dirty="0">
              <a:solidFill>
                <a:schemeClr val="tx1"/>
              </a:solidFill>
              <a:latin typeface="Arial"/>
              <a:ea typeface="Arial"/>
              <a:cs typeface="Arial"/>
              <a:sym typeface="Arial"/>
            </a:endParaRPr>
          </a:p>
          <a:p>
            <a:pPr marL="0" marR="0" lvl="0" indent="0" algn="l" rtl="0">
              <a:lnSpc>
                <a:spcPct val="118750"/>
              </a:lnSpc>
              <a:spcBef>
                <a:spcPts val="0"/>
              </a:spcBef>
              <a:spcAft>
                <a:spcPts val="0"/>
              </a:spcAft>
              <a:buClr>
                <a:schemeClr val="dk2"/>
              </a:buClr>
              <a:buSzPct val="100000"/>
              <a:buNone/>
            </a:pPr>
            <a:r>
              <a:rPr lang="en-GB" b="0" dirty="0">
                <a:solidFill>
                  <a:schemeClr val="tx1"/>
                </a:solidFill>
              </a:rPr>
              <a:t> </a:t>
            </a:r>
          </a:p>
        </p:txBody>
      </p:sp>
      <p:sp>
        <p:nvSpPr>
          <p:cNvPr id="441" name="Shape 44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25</a:t>
            </a:fld>
            <a:endParaRPr lang="en-GB" sz="800" b="1">
              <a:solidFill>
                <a:schemeClr val="lt2"/>
              </a:solidFill>
              <a:latin typeface="Arial"/>
              <a:ea typeface="Arial"/>
              <a:cs typeface="Arial"/>
              <a:sym typeface="Arial"/>
            </a:endParaRPr>
          </a:p>
        </p:txBody>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Shape 439"/>
          <p:cNvSpPr txBox="1">
            <a:spLocks noGrp="1"/>
          </p:cNvSpPr>
          <p:nvPr>
            <p:ph type="title"/>
          </p:nvPr>
        </p:nvSpPr>
        <p:spPr>
          <a:xfrm>
            <a:off x="541337" y="417599"/>
            <a:ext cx="5081586" cy="111592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MARK SCHEME</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Section B </a:t>
            </a:r>
            <a:br>
              <a:rPr lang="en-GB" sz="3400" b="1" i="0"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
        <p:nvSpPr>
          <p:cNvPr id="440" name="Shape 440"/>
          <p:cNvSpPr txBox="1">
            <a:spLocks noGrp="1"/>
          </p:cNvSpPr>
          <p:nvPr>
            <p:ph type="body" idx="1"/>
          </p:nvPr>
        </p:nvSpPr>
        <p:spPr>
          <a:xfrm>
            <a:off x="542925" y="1809749"/>
            <a:ext cx="7786428" cy="4208665"/>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chemeClr val="dk2"/>
              </a:buClr>
              <a:buSzPct val="100000"/>
              <a:buNone/>
            </a:pPr>
            <a:r>
              <a:rPr lang="en-GB" b="0" dirty="0">
                <a:solidFill>
                  <a:schemeClr val="tx1"/>
                </a:solidFill>
              </a:rPr>
              <a:t>AO1: the use of ‘concepts, methods, terminology’ is a feature of successful answers. An integrated lang-lit approach is required (not just ‘literary’ terms for Section B) and this approach should be applied to the extract and the wider play</a:t>
            </a:r>
          </a:p>
          <a:p>
            <a:pPr marL="0" marR="0" lvl="0" indent="0" algn="l" rtl="0">
              <a:lnSpc>
                <a:spcPct val="118750"/>
              </a:lnSpc>
              <a:spcBef>
                <a:spcPts val="0"/>
              </a:spcBef>
              <a:spcAft>
                <a:spcPts val="0"/>
              </a:spcAft>
              <a:buClr>
                <a:schemeClr val="dk2"/>
              </a:buClr>
              <a:buSzPct val="100000"/>
              <a:buNone/>
            </a:pPr>
            <a:endParaRPr lang="en-GB" b="0" dirty="0">
              <a:solidFill>
                <a:schemeClr val="tx1"/>
              </a:solidFill>
            </a:endParaRPr>
          </a:p>
          <a:p>
            <a:pPr marL="0" marR="0" lvl="0" indent="0" algn="l" rtl="0">
              <a:lnSpc>
                <a:spcPct val="118750"/>
              </a:lnSpc>
              <a:spcBef>
                <a:spcPts val="0"/>
              </a:spcBef>
              <a:spcAft>
                <a:spcPts val="0"/>
              </a:spcAft>
              <a:buClr>
                <a:schemeClr val="dk2"/>
              </a:buClr>
              <a:buSzPct val="100000"/>
              <a:buNone/>
            </a:pPr>
            <a:r>
              <a:rPr lang="en-GB" b="0" dirty="0">
                <a:solidFill>
                  <a:schemeClr val="tx1"/>
                </a:solidFill>
              </a:rPr>
              <a:t>AO2: the writer’s craft must be acknowledged and analysed such as stagecraft of dramatic productions or characters (and their voices) as constructs</a:t>
            </a:r>
          </a:p>
          <a:p>
            <a:pPr marL="0" marR="0" lvl="0" indent="0" algn="l" rtl="0">
              <a:lnSpc>
                <a:spcPct val="118750"/>
              </a:lnSpc>
              <a:spcBef>
                <a:spcPts val="0"/>
              </a:spcBef>
              <a:spcAft>
                <a:spcPts val="0"/>
              </a:spcAft>
              <a:buClr>
                <a:schemeClr val="dk2"/>
              </a:buClr>
              <a:buSzPct val="100000"/>
              <a:buNone/>
            </a:pPr>
            <a:r>
              <a:rPr lang="en-GB" b="0" dirty="0">
                <a:solidFill>
                  <a:schemeClr val="tx1"/>
                </a:solidFill>
              </a:rPr>
              <a:t> </a:t>
            </a:r>
          </a:p>
          <a:p>
            <a:pPr marL="0" marR="0" lvl="0" indent="0" algn="l" rtl="0">
              <a:lnSpc>
                <a:spcPct val="118750"/>
              </a:lnSpc>
              <a:spcBef>
                <a:spcPts val="0"/>
              </a:spcBef>
              <a:spcAft>
                <a:spcPts val="0"/>
              </a:spcAft>
              <a:buClr>
                <a:schemeClr val="dk2"/>
              </a:buClr>
              <a:buSzPct val="100000"/>
              <a:buNone/>
            </a:pPr>
            <a:r>
              <a:rPr lang="en-GB" b="0" dirty="0">
                <a:solidFill>
                  <a:schemeClr val="tx1"/>
                </a:solidFill>
              </a:rPr>
              <a:t>AO3: many candidates needed to better balance contexts of production and reception.  </a:t>
            </a:r>
          </a:p>
          <a:p>
            <a:pPr marL="0" lvl="0" indent="0">
              <a:spcBef>
                <a:spcPts val="0"/>
              </a:spcBef>
              <a:buNone/>
            </a:pPr>
            <a:r>
              <a:rPr lang="en-GB" b="0" dirty="0">
                <a:solidFill>
                  <a:schemeClr val="tx1"/>
                </a:solidFill>
              </a:rPr>
              <a:t>contextual factors in successful responses will link directly to the task rather than incorporating tranches of learned biographical, social, historical or political data.</a:t>
            </a:r>
          </a:p>
        </p:txBody>
      </p:sp>
      <p:sp>
        <p:nvSpPr>
          <p:cNvPr id="441" name="Shape 44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26</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729808842"/>
      </p:ext>
    </p:extLst>
  </p:cSld>
  <p:clrMapOvr>
    <a:masterClrMapping/>
  </p:clrMapOvr>
  <p:transition spd="slow">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A99ADB9C-EF3B-47AF-B074-A12320957EAB}"/>
              </a:ext>
            </a:extLst>
          </p:cNvPr>
          <p:cNvSpPr>
            <a:spLocks noGrp="1"/>
          </p:cNvSpPr>
          <p:nvPr>
            <p:ph type="ctrTitle"/>
          </p:nvPr>
        </p:nvSpPr>
        <p:spPr>
          <a:xfrm>
            <a:off x="2496501" y="2075825"/>
            <a:ext cx="4283999" cy="2695680"/>
          </a:xfrm>
        </p:spPr>
        <p:txBody>
          <a:bodyPr/>
          <a:lstStyle/>
          <a:p>
            <a:r>
              <a:rPr lang="en-GB" sz="1800" dirty="0"/>
              <a:t>Section B</a:t>
            </a:r>
            <a:br>
              <a:rPr lang="en-GB" sz="1800" dirty="0"/>
            </a:br>
            <a:r>
              <a:rPr lang="en-GB" sz="1800" dirty="0"/>
              <a:t/>
            </a:r>
            <a:br>
              <a:rPr lang="en-GB" sz="1800" dirty="0"/>
            </a:br>
            <a:r>
              <a:rPr lang="en-GB" sz="1800" dirty="0"/>
              <a:t> Question 3: Streetcar…</a:t>
            </a:r>
            <a:br>
              <a:rPr lang="en-GB" sz="1800" dirty="0"/>
            </a:br>
            <a:r>
              <a:rPr lang="en-GB" sz="1800" dirty="0"/>
              <a:t>Question 4: Elmina’s Kitchen</a:t>
            </a:r>
            <a:br>
              <a:rPr lang="en-GB" sz="1800" dirty="0"/>
            </a:br>
            <a:r>
              <a:rPr lang="en-GB" sz="1800" dirty="0"/>
              <a:t>Question 8: Translations</a:t>
            </a:r>
            <a:br>
              <a:rPr lang="en-GB" sz="1800" dirty="0"/>
            </a:br>
            <a:endParaRPr lang="en-GB" sz="1800" dirty="0"/>
          </a:p>
        </p:txBody>
      </p:sp>
    </p:spTree>
    <p:extLst>
      <p:ext uri="{BB962C8B-B14F-4D97-AF65-F5344CB8AC3E}">
        <p14:creationId xmlns:p14="http://schemas.microsoft.com/office/powerpoint/2010/main" val="25221412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lgn="ctr">
              <a:buSzPct val="25000"/>
            </a:pPr>
            <a:r>
              <a:rPr lang="en-GB" dirty="0"/>
              <a:t>SECTION B  </a:t>
            </a:r>
            <a:br>
              <a:rPr lang="en-GB" dirty="0"/>
            </a:br>
            <a:r>
              <a:rPr lang="en-GB" sz="2400" i="1" dirty="0"/>
              <a:t>A Streetcar Named Desire</a:t>
            </a:r>
            <a:r>
              <a:rPr lang="en-GB" i="1" dirty="0"/>
              <a:t/>
            </a:r>
            <a:br>
              <a:rPr lang="en-GB" i="1" dirty="0"/>
            </a:b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94559"/>
            <a:ext cx="5052763" cy="2712991"/>
          </a:xfrm>
          <a:prstGeom prst="rect">
            <a:avLst/>
          </a:prstGeom>
          <a:noFill/>
          <a:ln>
            <a:noFill/>
          </a:ln>
        </p:spPr>
        <p:txBody>
          <a:bodyPr lIns="0" tIns="0" rIns="0" bIns="0" anchor="t" anchorCtr="0">
            <a:noAutofit/>
          </a:bodyPr>
          <a:lstStyle/>
          <a:p>
            <a:pPr lvl="0">
              <a:buSzPct val="25000"/>
            </a:pPr>
            <a:r>
              <a:rPr lang="en-GB" dirty="0"/>
              <a:t>Student	          </a:t>
            </a:r>
            <a:endParaRPr lang="en-GB" dirty="0">
              <a:solidFill>
                <a:srgbClr val="FF0000"/>
              </a:solidFill>
            </a:endParaRPr>
          </a:p>
          <a:p>
            <a:pPr lvl="0">
              <a:buSzPct val="25000"/>
            </a:pPr>
            <a:r>
              <a:rPr lang="en-GB" dirty="0"/>
              <a:t>Question:           </a:t>
            </a:r>
          </a:p>
          <a:p>
            <a:pPr lvl="0">
              <a:buSzPct val="25000"/>
            </a:pPr>
            <a:r>
              <a:rPr lang="en-GB" dirty="0"/>
              <a:t>Document ID:     </a:t>
            </a:r>
          </a:p>
          <a:p>
            <a:pPr lvl="0">
              <a:buSzPct val="25000"/>
            </a:pPr>
            <a:r>
              <a:rPr lang="en-GB" dirty="0"/>
              <a:t>Document name: </a:t>
            </a:r>
            <a:r>
              <a:rPr lang="en-GB" dirty="0">
                <a:solidFill>
                  <a:srgbClr val="FF0000"/>
                </a:solidFill>
              </a:rPr>
              <a:t>Script </a:t>
            </a:r>
            <a:r>
              <a:rPr lang="en-GB" dirty="0" smtClean="0">
                <a:solidFill>
                  <a:srgbClr val="FF0000"/>
                </a:solidFill>
              </a:rPr>
              <a:t>4</a:t>
            </a:r>
            <a:endParaRPr lang="en-GB" dirty="0"/>
          </a:p>
          <a:p>
            <a:pPr lvl="0">
              <a:buSzPct val="25000"/>
            </a:pPr>
            <a:endParaRPr lang="en-GB" dirty="0"/>
          </a:p>
          <a:p>
            <a:pPr lvl="0">
              <a:buSzPct val="25000"/>
            </a:pPr>
            <a:r>
              <a:rPr lang="en-GB" dirty="0">
                <a:solidFill>
                  <a:schemeClr val="tx1"/>
                </a:solidFill>
              </a:rPr>
              <a:t>[Inset online: Student’s response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28</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193167227"/>
      </p:ext>
    </p:extLst>
  </p:cSld>
  <p:clrMapOvr>
    <a:masterClrMapping/>
  </p:clrMapOvr>
  <p:transition spd="slow">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81891" y="417600"/>
            <a:ext cx="7915872" cy="546676"/>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a:t>
            </a:r>
            <a:r>
              <a:rPr lang="en-GB" sz="3200" dirty="0">
                <a:latin typeface="Verdana" panose="020B0604030504040204" pitchFamily="34" charset="0"/>
                <a:ea typeface="Verdana" panose="020B0604030504040204" pitchFamily="34" charset="0"/>
                <a:cs typeface="Verdana" panose="020B0604030504040204" pitchFamily="34" charset="0"/>
              </a:rPr>
              <a:t>Q3</a:t>
            </a:r>
            <a:endParaRPr lang="en-GB" sz="32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465513" y="1230284"/>
            <a:ext cx="8032250" cy="4971011"/>
          </a:xfrm>
          <a:prstGeom prst="rect">
            <a:avLst/>
          </a:prstGeom>
          <a:noFill/>
          <a:ln>
            <a:noFill/>
          </a:ln>
        </p:spPr>
        <p:txBody>
          <a:bodyPr lIns="0" tIns="0" rIns="0" bIns="0" anchor="t" anchorCtr="0">
            <a:noAutofit/>
          </a:bodyPr>
          <a:lstStyle/>
          <a:p>
            <a:pPr lvl="0">
              <a:buSzPct val="25000"/>
            </a:pPr>
            <a:r>
              <a:rPr lang="en-GB" dirty="0"/>
              <a:t>Successful responses to Q3:</a:t>
            </a:r>
          </a:p>
          <a:p>
            <a:pPr lvl="0">
              <a:buSzPct val="25000"/>
            </a:pPr>
            <a:endParaRPr lang="en-GB" dirty="0"/>
          </a:p>
          <a:p>
            <a:pPr marL="285750" lvl="0" indent="-285750">
              <a:buSzPct val="25000"/>
              <a:buFont typeface="Arial" panose="020B0604020202020204" pitchFamily="34" charset="0"/>
              <a:buChar char="•"/>
            </a:pPr>
            <a:r>
              <a:rPr lang="en-GB" dirty="0"/>
              <a:t>explored Williams' construction of Blanche's voice to reflect her deteriorating mental stability placed in opposition to the mocking - and sinister - developments in the voice of Stanley</a:t>
            </a:r>
          </a:p>
          <a:p>
            <a:pPr marL="285750" lvl="0" indent="-285750">
              <a:buSzPct val="25000"/>
              <a:buFont typeface="Arial" panose="020B0604020202020204" pitchFamily="34" charset="0"/>
              <a:buChar char="•"/>
            </a:pPr>
            <a:r>
              <a:rPr lang="en-GB" dirty="0"/>
              <a:t>analysed both with insight and precision applying frameworks and terms in good range.</a:t>
            </a:r>
          </a:p>
          <a:p>
            <a:pPr marL="285750" lvl="0" indent="-285750">
              <a:buSzPct val="25000"/>
              <a:buFont typeface="Arial" panose="020B0604020202020204" pitchFamily="34" charset="0"/>
              <a:buChar char="•"/>
            </a:pPr>
            <a:r>
              <a:rPr lang="en-GB" dirty="0"/>
              <a:t>looked at the nature of Blanche's dependence on men through close consideration of the different facets of her illusion and thus sustained focus on the central issue of the task</a:t>
            </a:r>
          </a:p>
          <a:p>
            <a:pPr marL="285750" lvl="0" indent="-285750">
              <a:buSzPct val="25000"/>
              <a:buFont typeface="Arial" panose="020B0604020202020204" pitchFamily="34" charset="0"/>
              <a:buChar char="•"/>
            </a:pPr>
            <a:r>
              <a:rPr lang="en-GB" dirty="0"/>
              <a:t>considered the staging of the scene and drew interesting conclusions about actions and delivery that conceded fully to the dramatic form.</a:t>
            </a:r>
          </a:p>
          <a:p>
            <a:pPr marL="285750" lvl="0" indent="-285750">
              <a:buSzPct val="25000"/>
              <a:buFont typeface="Arial" panose="020B0604020202020204" pitchFamily="34" charset="0"/>
              <a:buChar char="•"/>
            </a:pPr>
            <a:r>
              <a:rPr lang="en-GB" dirty="0"/>
              <a:t>selected of material from the broader </a:t>
            </a:r>
            <a:r>
              <a:rPr lang="en-GB" dirty="0" smtClean="0"/>
              <a:t>play designed </a:t>
            </a:r>
            <a:r>
              <a:rPr lang="en-GB" dirty="0"/>
              <a:t>to reflect on the differing nature of female dependency </a:t>
            </a:r>
            <a:r>
              <a:rPr lang="en-GB" dirty="0" smtClean="0"/>
              <a:t>on men</a:t>
            </a:r>
            <a:endParaRPr lang="en-GB" dirty="0"/>
          </a:p>
          <a:p>
            <a:pPr marL="285750" lvl="0" indent="-285750">
              <a:buSzPct val="25000"/>
              <a:buFont typeface="Arial" panose="020B0604020202020204" pitchFamily="34" charset="0"/>
              <a:buChar char="•"/>
            </a:pPr>
            <a:r>
              <a:rPr lang="en-GB" dirty="0"/>
              <a:t> placed the male - female dynamic in the broader social/historical context of the play and were able to tailor comments to differing attitudes and relationships across the play.</a:t>
            </a:r>
          </a:p>
          <a:p>
            <a:pPr lvl="0">
              <a:buSzPct val="25000"/>
            </a:pPr>
            <a:endParaRPr lang="en-GB" dirty="0"/>
          </a:p>
          <a:p>
            <a:pPr marR="0" lvl="0" algn="l" rtl="0">
              <a:lnSpc>
                <a:spcPct val="118750"/>
              </a:lnSpc>
              <a:spcBef>
                <a:spcPts val="0"/>
              </a:spcBef>
              <a:spcAft>
                <a:spcPts val="0"/>
              </a:spcAft>
              <a:buClr>
                <a:srgbClr val="000000"/>
              </a:buClr>
              <a:buSzPct val="25000"/>
            </a:pPr>
            <a:endParaRPr lang="en-GB" sz="1600" b="0" i="0" u="none" strike="noStrike" cap="none" dirty="0">
              <a:solidFill>
                <a:srgbClr val="000000"/>
              </a:solidFill>
              <a:latin typeface="Arial"/>
              <a:ea typeface="Arial"/>
              <a:cs typeface="Arial"/>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29</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387376590"/>
      </p:ext>
    </p:extLst>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a:spLocks noGrp="1"/>
          </p:cNvSpPr>
          <p:nvPr>
            <p:ph type="title"/>
          </p:nvPr>
        </p:nvSpPr>
        <p:spPr>
          <a:xfrm>
            <a:off x="4485823" y="1332225"/>
            <a:ext cx="4334326" cy="393450"/>
          </a:xfrm>
          <a:prstGeom prst="rect">
            <a:avLst/>
          </a:prstGeom>
          <a:noFill/>
          <a:ln>
            <a:noFill/>
          </a:ln>
        </p:spPr>
        <p:txBody>
          <a:bodyPr lIns="0" tIns="0" rIns="0" bIns="0" anchor="b" anchorCtr="0">
            <a:noAutofit/>
          </a:bodyPr>
          <a:lstStyle/>
          <a:p>
            <a:pPr lvl="0">
              <a:buSzPct val="25000"/>
            </a:pPr>
            <a:r>
              <a:rPr lang="en-GB" dirty="0"/>
              <a:t>Aims and Objectives</a:t>
            </a:r>
          </a:p>
        </p:txBody>
      </p:sp>
      <p:sp>
        <p:nvSpPr>
          <p:cNvPr id="250" name="Shape 250"/>
          <p:cNvSpPr txBox="1">
            <a:spLocks noGrp="1"/>
          </p:cNvSpPr>
          <p:nvPr>
            <p:ph type="body" idx="1"/>
          </p:nvPr>
        </p:nvSpPr>
        <p:spPr>
          <a:xfrm>
            <a:off x="4508500" y="2000250"/>
            <a:ext cx="4102100" cy="3543300"/>
          </a:xfrm>
          <a:prstGeom prst="rect">
            <a:avLst/>
          </a:prstGeom>
          <a:noFill/>
          <a:ln>
            <a:noFill/>
          </a:ln>
        </p:spPr>
        <p:txBody>
          <a:bodyPr lIns="0" tIns="0" rIns="0" bIns="0" anchor="t" anchorCtr="0">
            <a:noAutofit/>
          </a:bodyPr>
          <a:lstStyle/>
          <a:p>
            <a:pPr lvl="0">
              <a:lnSpc>
                <a:spcPct val="100000"/>
              </a:lnSpc>
              <a:spcAft>
                <a:spcPts val="0"/>
              </a:spcAft>
              <a:buClr>
                <a:schemeClr val="dk2"/>
              </a:buClr>
              <a:buSzPct val="25000"/>
            </a:pPr>
            <a:r>
              <a:rPr lang="en-GB" sz="1800" dirty="0">
                <a:solidFill>
                  <a:schemeClr val="bg2"/>
                </a:solidFill>
                <a:latin typeface="Verdana" panose="020B0604030504040204" pitchFamily="34" charset="0"/>
                <a:ea typeface="Verdana" panose="020B0604030504040204" pitchFamily="34" charset="0"/>
                <a:cs typeface="Verdana" panose="020B0604030504040204" pitchFamily="34" charset="0"/>
                <a:sym typeface="Times New Roman"/>
              </a:rPr>
              <a:t>1.  To review and interpret the mark scheme for this unit  </a:t>
            </a:r>
            <a:endParaRPr lang="en-GB" sz="1800" dirty="0">
              <a:solidFill>
                <a:schemeClr val="bg2"/>
              </a:solidFill>
              <a:latin typeface="Verdana" panose="020B0604030504040204" pitchFamily="34" charset="0"/>
              <a:ea typeface="Verdana" panose="020B0604030504040204" pitchFamily="34" charset="0"/>
              <a:cs typeface="Verdana" panose="020B0604030504040204" pitchFamily="34" charset="0"/>
            </a:endParaRPr>
          </a:p>
          <a:p>
            <a:pPr lvl="0">
              <a:lnSpc>
                <a:spcPct val="100000"/>
              </a:lnSpc>
              <a:spcAft>
                <a:spcPts val="0"/>
              </a:spcAft>
              <a:buClr>
                <a:schemeClr val="dk2"/>
              </a:buClr>
              <a:buSzPct val="25000"/>
            </a:pPr>
            <a:endParaRPr lang="en-IE" sz="1800" i="0" u="none" strike="noStrike" cap="none" dirty="0">
              <a:solidFill>
                <a:schemeClr val="bg2"/>
              </a:solidFill>
              <a:latin typeface="Verdana" panose="020B0604030504040204" pitchFamily="34" charset="0"/>
              <a:ea typeface="Verdana" panose="020B0604030504040204" pitchFamily="34" charset="0"/>
              <a:cs typeface="Verdana" panose="020B0604030504040204" pitchFamily="34" charset="0"/>
              <a:sym typeface="Arial"/>
            </a:endParaRPr>
          </a:p>
          <a:p>
            <a:pPr marL="0" lvl="0" indent="0">
              <a:lnSpc>
                <a:spcPct val="100000"/>
              </a:lnSpc>
              <a:spcAft>
                <a:spcPts val="0"/>
              </a:spcAft>
              <a:buClr>
                <a:schemeClr val="dk2"/>
              </a:buClr>
              <a:buSzPct val="25000"/>
            </a:pPr>
            <a:r>
              <a:rPr lang="en-IE" sz="1800" dirty="0">
                <a:solidFill>
                  <a:schemeClr val="bg2"/>
                </a:solidFill>
                <a:latin typeface="Verdana" panose="020B0604030504040204" pitchFamily="34" charset="0"/>
                <a:ea typeface="Verdana" panose="020B0604030504040204" pitchFamily="34" charset="0"/>
                <a:cs typeface="Verdana" panose="020B0604030504040204" pitchFamily="34" charset="0"/>
              </a:rPr>
              <a:t>2.  To look closely at salient points</a:t>
            </a:r>
          </a:p>
          <a:p>
            <a:pPr marL="342900" lvl="0" indent="-342900">
              <a:lnSpc>
                <a:spcPct val="100000"/>
              </a:lnSpc>
              <a:spcAft>
                <a:spcPts val="0"/>
              </a:spcAft>
              <a:buClr>
                <a:schemeClr val="dk2"/>
              </a:buClr>
              <a:buSzPct val="25000"/>
              <a:buAutoNum type="arabicPeriod" startAt="2"/>
            </a:pPr>
            <a:r>
              <a:rPr lang="en-IE" sz="1800" dirty="0">
                <a:solidFill>
                  <a:schemeClr val="bg2"/>
                </a:solidFill>
                <a:latin typeface="Verdana" panose="020B0604030504040204" pitchFamily="34" charset="0"/>
                <a:ea typeface="Verdana" panose="020B0604030504040204" pitchFamily="34" charset="0"/>
                <a:cs typeface="Verdana" panose="020B0604030504040204" pitchFamily="34" charset="0"/>
              </a:rPr>
              <a:t> in the Examiners’ Report</a:t>
            </a:r>
          </a:p>
          <a:p>
            <a:pPr lvl="0">
              <a:lnSpc>
                <a:spcPct val="100000"/>
              </a:lnSpc>
              <a:spcAft>
                <a:spcPts val="0"/>
              </a:spcAft>
              <a:buClr>
                <a:schemeClr val="dk2"/>
              </a:buClr>
              <a:buSzPct val="25000"/>
              <a:buAutoNum type="arabicPeriod" startAt="2"/>
            </a:pPr>
            <a:endParaRPr lang="en-IE" sz="1800" i="0" u="none" strike="noStrike" cap="none" dirty="0">
              <a:solidFill>
                <a:schemeClr val="bg2"/>
              </a:solidFill>
              <a:latin typeface="Verdana" panose="020B0604030504040204" pitchFamily="34" charset="0"/>
              <a:ea typeface="Verdana" panose="020B0604030504040204" pitchFamily="34" charset="0"/>
              <a:cs typeface="Verdana" panose="020B0604030504040204" pitchFamily="34" charset="0"/>
              <a:sym typeface="Arial"/>
            </a:endParaRPr>
          </a:p>
          <a:p>
            <a:pPr marL="0" lvl="0" indent="0">
              <a:lnSpc>
                <a:spcPct val="100000"/>
              </a:lnSpc>
              <a:spcAft>
                <a:spcPts val="0"/>
              </a:spcAft>
              <a:buClr>
                <a:schemeClr val="dk2"/>
              </a:buClr>
              <a:buSzPct val="25000"/>
            </a:pPr>
            <a:r>
              <a:rPr lang="en-IE" sz="1800" dirty="0">
                <a:solidFill>
                  <a:schemeClr val="bg2"/>
                </a:solidFill>
                <a:latin typeface="Verdana" panose="020B0604030504040204" pitchFamily="34" charset="0"/>
                <a:ea typeface="Verdana" panose="020B0604030504040204" pitchFamily="34" charset="0"/>
                <a:cs typeface="Verdana" panose="020B0604030504040204" pitchFamily="34" charset="0"/>
              </a:rPr>
              <a:t>3.  To identify success criteria</a:t>
            </a:r>
          </a:p>
          <a:p>
            <a:pPr marL="342900" lvl="0" indent="-342900">
              <a:lnSpc>
                <a:spcPct val="100000"/>
              </a:lnSpc>
              <a:spcAft>
                <a:spcPts val="0"/>
              </a:spcAft>
              <a:buClr>
                <a:schemeClr val="dk2"/>
              </a:buClr>
              <a:buSzPct val="25000"/>
              <a:buAutoNum type="arabicPeriod" startAt="3"/>
            </a:pPr>
            <a:r>
              <a:rPr lang="en-IE" sz="1800" dirty="0">
                <a:solidFill>
                  <a:schemeClr val="bg2"/>
                </a:solidFill>
                <a:latin typeface="Verdana" panose="020B0604030504040204" pitchFamily="34" charset="0"/>
                <a:ea typeface="Verdana" panose="020B0604030504040204" pitchFamily="34" charset="0"/>
                <a:cs typeface="Verdana" panose="020B0604030504040204" pitchFamily="34" charset="0"/>
              </a:rPr>
              <a:t>from a review of samples of both successful and less successful responses from the 2017 series</a:t>
            </a:r>
            <a:endParaRPr sz="1800" i="0" u="none" strike="noStrike" cap="none" dirty="0">
              <a:solidFill>
                <a:schemeClr val="bg2"/>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251" name="Shape 25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3</a:t>
            </a:fld>
            <a:endParaRPr lang="en-GB" sz="800" b="1" i="0" u="none" strike="noStrike" cap="none">
              <a:solidFill>
                <a:schemeClr val="lt2"/>
              </a:solidFill>
              <a:latin typeface="Arial"/>
              <a:ea typeface="Arial"/>
              <a:cs typeface="Arial"/>
              <a:sym typeface="Arial"/>
            </a:endParaRPr>
          </a:p>
        </p:txBody>
      </p:sp>
      <p:cxnSp>
        <p:nvCxnSpPr>
          <p:cNvPr id="252" name="Shape 252"/>
          <p:cNvCxnSpPr/>
          <p:nvPr/>
        </p:nvCxnSpPr>
        <p:spPr>
          <a:xfrm>
            <a:off x="4502150" y="1846791"/>
            <a:ext cx="4114800" cy="0"/>
          </a:xfrm>
          <a:prstGeom prst="straightConnector1">
            <a:avLst/>
          </a:prstGeom>
          <a:noFill/>
          <a:ln w="9525" cap="flat" cmpd="sng">
            <a:solidFill>
              <a:schemeClr val="dk2"/>
            </a:solidFill>
            <a:prstDash val="solid"/>
            <a:round/>
            <a:headEnd type="none" w="med" len="med"/>
            <a:tailEnd type="none" w="med" len="med"/>
          </a:ln>
        </p:spPr>
      </p:cxnSp>
      <p:sp>
        <p:nvSpPr>
          <p:cNvPr id="260" name="Shape 260"/>
          <p:cNvSpPr txBox="1"/>
          <p:nvPr/>
        </p:nvSpPr>
        <p:spPr>
          <a:xfrm>
            <a:off x="1393204" y="161925"/>
            <a:ext cx="2249014"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r>
              <a:rPr lang="en-GB" sz="700" b="0" i="0" u="none" strike="noStrike" cap="none">
                <a:solidFill>
                  <a:srgbClr val="000000"/>
                </a:solidFill>
                <a:latin typeface="Arial"/>
                <a:ea typeface="Arial"/>
                <a:cs typeface="Arial"/>
                <a:sym typeface="Arial"/>
              </a:rPr>
              <a:t>Image by Photographer’s Name (Credit in black type) or </a:t>
            </a:r>
          </a:p>
          <a:p>
            <a:pPr marL="0" marR="0" lvl="0" indent="0" algn="r" rtl="0">
              <a:lnSpc>
                <a:spcPct val="128571"/>
              </a:lnSpc>
              <a:spcBef>
                <a:spcPts val="0"/>
              </a:spcBef>
              <a:buSzPct val="25000"/>
              <a:buNone/>
            </a:pPr>
            <a:r>
              <a:rPr lang="en-GB" sz="700" b="0" i="0" u="none" strike="noStrike" cap="none">
                <a:solidFill>
                  <a:srgbClr val="FFFFFF"/>
                </a:solidFill>
                <a:latin typeface="Arial"/>
                <a:ea typeface="Arial"/>
                <a:cs typeface="Arial"/>
                <a:sym typeface="Arial"/>
              </a:rPr>
              <a:t>Image by Photographer’s Name (Credit in white type)</a:t>
            </a:r>
          </a:p>
        </p:txBody>
      </p:sp>
      <p:pic>
        <p:nvPicPr>
          <p:cNvPr id="5" name="Picture Placeholder 4"/>
          <p:cNvPicPr>
            <a:picLocks noGrp="1" noChangeAspect="1"/>
          </p:cNvPicPr>
          <p:nvPr>
            <p:ph type="pic" idx="2"/>
          </p:nvPr>
        </p:nvPicPr>
        <p:blipFill>
          <a:blip r:embed="rId3">
            <a:extLst>
              <a:ext uri="{28A0092B-C50C-407E-A947-70E740481C1C}">
                <a14:useLocalDpi xmlns:a14="http://schemas.microsoft.com/office/drawing/2010/main" val="0"/>
              </a:ext>
            </a:extLst>
          </a:blip>
          <a:srcRect l="21736" r="21736"/>
          <a:stretch>
            <a:fillRect/>
          </a:stretch>
        </p:blipFill>
        <p:spPr/>
      </p:pic>
    </p:spTree>
    <p:extLst>
      <p:ext uri="{BB962C8B-B14F-4D97-AF65-F5344CB8AC3E}">
        <p14:creationId xmlns:p14="http://schemas.microsoft.com/office/powerpoint/2010/main" val="2882597971"/>
      </p:ext>
    </p:extLst>
  </p:cSld>
  <p:clrMapOvr>
    <a:masterClrMapping/>
  </p:clrMapOvr>
  <p:transition spd="slow">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529542"/>
            <a:ext cx="4283999" cy="377397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2400" dirty="0" smtClean="0">
                <a:solidFill>
                  <a:srgbClr val="FF0000"/>
                </a:solidFill>
              </a:rPr>
              <a:t>INSERT POLL</a:t>
            </a:r>
            <a:r>
              <a:rPr lang="en-GB" sz="2400" dirty="0" smtClean="0"/>
              <a:t>:</a:t>
            </a:r>
            <a:r>
              <a:rPr lang="en-GB" sz="2400" dirty="0"/>
              <a:t/>
            </a:r>
            <a:br>
              <a:rPr lang="en-GB" sz="2400" dirty="0"/>
            </a:br>
            <a:r>
              <a:rPr lang="en-GB" sz="2400" dirty="0"/>
              <a:t/>
            </a:r>
            <a:br>
              <a:rPr lang="en-GB" sz="2400" dirty="0"/>
            </a:br>
            <a:r>
              <a:rPr lang="en-GB" sz="2400" dirty="0"/>
              <a:t>In which level would you place this response?</a:t>
            </a:r>
            <a:r>
              <a:rPr lang="en-GB" sz="2000" dirty="0"/>
              <a:t/>
            </a:r>
            <a:br>
              <a:rPr lang="en-GB" sz="2000" dirty="0"/>
            </a:br>
            <a:r>
              <a:rPr lang="en-GB" sz="2000" b="1" i="0" u="none" strike="noStrike" cap="none" dirty="0">
                <a:solidFill>
                  <a:schemeClr val="dk2"/>
                </a:solidFill>
                <a:latin typeface="Times New Roman"/>
                <a:ea typeface="Times New Roman"/>
                <a:cs typeface="Times New Roman"/>
                <a:sym typeface="Times New Roman"/>
              </a:rPr>
              <a:t> </a:t>
            </a:r>
            <a:br>
              <a:rPr lang="en-GB" sz="20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endParaRPr lang="en-GB" sz="20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148002684"/>
      </p:ext>
    </p:extLst>
  </p:cSld>
  <p:clrMapOvr>
    <a:masterClrMapping/>
  </p:clrMapOvr>
  <p:transition spd="slow">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739D71B-F675-44E6-99EF-C643A75BF64E}"/>
              </a:ext>
            </a:extLst>
          </p:cNvPr>
          <p:cNvSpPr>
            <a:spLocks noGrp="1"/>
          </p:cNvSpPr>
          <p:nvPr>
            <p:ph type="title"/>
          </p:nvPr>
        </p:nvSpPr>
        <p:spPr>
          <a:xfrm>
            <a:off x="541336" y="417599"/>
            <a:ext cx="7754765" cy="1115925"/>
          </a:xfrm>
        </p:spPr>
        <p:txBody>
          <a:bodyPr/>
          <a:lstStyle/>
          <a:p>
            <a:r>
              <a:rPr lang="en-GB" dirty="0"/>
              <a:t>Examiner Comments:</a:t>
            </a:r>
          </a:p>
        </p:txBody>
      </p:sp>
      <p:sp>
        <p:nvSpPr>
          <p:cNvPr id="3" name="Text Placeholder 2">
            <a:extLst>
              <a:ext uri="{FF2B5EF4-FFF2-40B4-BE49-F238E27FC236}">
                <a16:creationId xmlns="" xmlns:a16="http://schemas.microsoft.com/office/drawing/2014/main" id="{54D2E4D3-B1C6-4797-B2D4-2C689D8A5271}"/>
              </a:ext>
            </a:extLst>
          </p:cNvPr>
          <p:cNvSpPr>
            <a:spLocks noGrp="1"/>
          </p:cNvSpPr>
          <p:nvPr>
            <p:ph type="body" idx="1"/>
          </p:nvPr>
        </p:nvSpPr>
        <p:spPr>
          <a:xfrm>
            <a:off x="541336" y="1346662"/>
            <a:ext cx="7754765" cy="4705003"/>
          </a:xfrm>
        </p:spPr>
        <p:txBody>
          <a:bodyPr/>
          <a:lstStyle/>
          <a:p>
            <a:pPr marL="101600" indent="0">
              <a:buNone/>
            </a:pPr>
            <a:r>
              <a:rPr lang="en-GB" dirty="0"/>
              <a:t>This response to Q3 frequently offers the critical and evaluative comment that is characteristic of a mark in Level 5 – the top level of achievement.</a:t>
            </a:r>
          </a:p>
          <a:p>
            <a:pPr marL="101600" indent="0">
              <a:buNone/>
            </a:pPr>
            <a:r>
              <a:rPr lang="en-GB" dirty="0"/>
              <a:t>Expression is mostly fluent and often sophisticated. There is a detailed understanding of the historical and social factors that frame the play and this is consolidated by the appreciation of the play as a performance piece. From the very beginning, and consideration of Blanche and Stanley as ‘vehicles’, there is clear awareness of the play as construct and of Williams as playwright. The detailed investigation of the opening stage directions, in particular the mirror as motif and symbol, sets the standard for this. </a:t>
            </a:r>
          </a:p>
          <a:p>
            <a:pPr marL="101600" indent="0">
              <a:buNone/>
            </a:pPr>
            <a:r>
              <a:rPr lang="en-GB" dirty="0"/>
              <a:t>Exemplification is relevant, often judicious. There is some effective and frequently well integrated analysis of technique – the exploration of spoken word features an example which concedes again to the genre of the text. Specific analysis could possibly have been more detailed but the selection of evidence facilitates the exploration of the more subtle and nuanced elements of the play and it  is this that merits full reward.</a:t>
            </a:r>
          </a:p>
          <a:p>
            <a:pPr marL="101600" indent="0">
              <a:buNone/>
            </a:pPr>
            <a:endParaRPr lang="en-GB" dirty="0"/>
          </a:p>
        </p:txBody>
      </p:sp>
      <p:sp>
        <p:nvSpPr>
          <p:cNvPr id="4" name="Slide Number Placeholder 3">
            <a:extLst>
              <a:ext uri="{FF2B5EF4-FFF2-40B4-BE49-F238E27FC236}">
                <a16:creationId xmlns="" xmlns:a16="http://schemas.microsoft.com/office/drawing/2014/main" id="{B8141D9F-3586-4152-9DC0-3240B418C1CA}"/>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31</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5768099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lgn="ctr">
              <a:buSzPct val="25000"/>
            </a:pPr>
            <a:r>
              <a:rPr lang="en-GB" dirty="0"/>
              <a:t>SECTION B  </a:t>
            </a:r>
            <a:br>
              <a:rPr lang="en-GB" dirty="0"/>
            </a:br>
            <a:r>
              <a:rPr lang="en-GB" i="1" dirty="0"/>
              <a:t>Elmina’s Kitchen</a:t>
            </a:r>
            <a:br>
              <a:rPr lang="en-GB" i="1" dirty="0"/>
            </a:b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94559"/>
            <a:ext cx="5052763" cy="2712991"/>
          </a:xfrm>
          <a:prstGeom prst="rect">
            <a:avLst/>
          </a:prstGeom>
          <a:noFill/>
          <a:ln>
            <a:noFill/>
          </a:ln>
        </p:spPr>
        <p:txBody>
          <a:bodyPr lIns="0" tIns="0" rIns="0" bIns="0" anchor="t" anchorCtr="0">
            <a:noAutofit/>
          </a:bodyPr>
          <a:lstStyle/>
          <a:p>
            <a:pPr lvl="0">
              <a:buSzPct val="25000"/>
            </a:pPr>
            <a:r>
              <a:rPr lang="en-GB" dirty="0"/>
              <a:t>Student	          </a:t>
            </a:r>
            <a:endParaRPr lang="en-GB" dirty="0">
              <a:solidFill>
                <a:srgbClr val="FF0000"/>
              </a:solidFill>
            </a:endParaRPr>
          </a:p>
          <a:p>
            <a:pPr lvl="0">
              <a:buSzPct val="25000"/>
            </a:pPr>
            <a:r>
              <a:rPr lang="en-GB" dirty="0"/>
              <a:t>Question:           </a:t>
            </a:r>
          </a:p>
          <a:p>
            <a:pPr lvl="0">
              <a:buSzPct val="25000"/>
            </a:pPr>
            <a:r>
              <a:rPr lang="en-GB" dirty="0"/>
              <a:t>Document ID:     </a:t>
            </a:r>
          </a:p>
          <a:p>
            <a:pPr lvl="0">
              <a:buSzPct val="25000"/>
            </a:pPr>
            <a:r>
              <a:rPr lang="en-GB" dirty="0"/>
              <a:t>Document name: </a:t>
            </a:r>
            <a:r>
              <a:rPr lang="en-GB" dirty="0">
                <a:solidFill>
                  <a:srgbClr val="FF0000"/>
                </a:solidFill>
              </a:rPr>
              <a:t>Script </a:t>
            </a:r>
            <a:r>
              <a:rPr lang="en-GB" dirty="0" smtClean="0">
                <a:solidFill>
                  <a:srgbClr val="FF0000"/>
                </a:solidFill>
              </a:rPr>
              <a:t>5</a:t>
            </a:r>
            <a:endParaRPr lang="en-GB" dirty="0"/>
          </a:p>
          <a:p>
            <a:pPr lvl="0">
              <a:buSzPct val="25000"/>
            </a:pPr>
            <a:endParaRPr lang="en-GB" dirty="0"/>
          </a:p>
          <a:p>
            <a:pPr lvl="0">
              <a:buSzPct val="25000"/>
            </a:pPr>
            <a:r>
              <a:rPr lang="en-GB" dirty="0">
                <a:solidFill>
                  <a:schemeClr val="tx1"/>
                </a:solidFill>
              </a:rPr>
              <a:t>[Inset online: Student’s response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32</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56353940"/>
      </p:ext>
    </p:extLst>
  </p:cSld>
  <p:clrMapOvr>
    <a:masterClrMapping/>
  </p:clrMapOvr>
  <p:transition spd="slow">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81891" y="417600"/>
            <a:ext cx="7915872" cy="546676"/>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a:t>
            </a:r>
            <a:r>
              <a:rPr lang="en-GB" sz="3200" dirty="0">
                <a:latin typeface="Verdana" panose="020B0604030504040204" pitchFamily="34" charset="0"/>
                <a:ea typeface="Verdana" panose="020B0604030504040204" pitchFamily="34" charset="0"/>
                <a:cs typeface="Verdana" panose="020B0604030504040204" pitchFamily="34" charset="0"/>
              </a:rPr>
              <a:t>Q4</a:t>
            </a:r>
            <a:endParaRPr lang="en-GB" sz="32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415636" y="1230284"/>
            <a:ext cx="8082127" cy="5259295"/>
          </a:xfrm>
          <a:prstGeom prst="rect">
            <a:avLst/>
          </a:prstGeom>
          <a:noFill/>
          <a:ln>
            <a:noFill/>
          </a:ln>
        </p:spPr>
        <p:txBody>
          <a:bodyPr lIns="0" tIns="0" rIns="0" bIns="0" anchor="t" anchorCtr="0">
            <a:noAutofit/>
          </a:bodyPr>
          <a:lstStyle/>
          <a:p>
            <a:pPr lvl="0">
              <a:buSzPct val="25000"/>
            </a:pPr>
            <a:r>
              <a:rPr lang="en-GB" dirty="0"/>
              <a:t>Successful responses to Q4:</a:t>
            </a:r>
          </a:p>
          <a:p>
            <a:pPr lvl="0">
              <a:buSzPct val="25000"/>
            </a:pPr>
            <a:endParaRPr lang="en-GB" dirty="0"/>
          </a:p>
          <a:p>
            <a:pPr marL="285750" lvl="0" indent="-285750">
              <a:buSzPct val="25000"/>
              <a:buFont typeface="Arial" panose="020B0604020202020204" pitchFamily="34" charset="0"/>
              <a:buChar char="•"/>
            </a:pPr>
            <a:r>
              <a:rPr lang="en-GB" dirty="0"/>
              <a:t>offered insightful, often personal references to Hackney’s so-called ‘murder mile’ and to well researched educational data that illuminated the attitudes of Deli and Ashley in the given extract. </a:t>
            </a:r>
          </a:p>
          <a:p>
            <a:pPr marL="285750" lvl="0" indent="-285750">
              <a:buSzPct val="25000"/>
              <a:buFont typeface="Arial" panose="020B0604020202020204" pitchFamily="34" charset="0"/>
              <a:buChar char="•"/>
            </a:pPr>
            <a:r>
              <a:rPr lang="en-GB" dirty="0"/>
              <a:t>offered careful consideration of the concept of black masculinity</a:t>
            </a:r>
          </a:p>
          <a:p>
            <a:pPr marL="285750" lvl="0" indent="-285750">
              <a:buSzPct val="25000"/>
              <a:buFont typeface="Arial" panose="020B0604020202020204" pitchFamily="34" charset="0"/>
              <a:buChar char="•"/>
            </a:pPr>
            <a:r>
              <a:rPr lang="en-GB" dirty="0"/>
              <a:t>considered the influence of Anastasia on Deli and linked this across the broader text </a:t>
            </a:r>
          </a:p>
          <a:p>
            <a:pPr marL="285750" lvl="0" indent="-285750">
              <a:buSzPct val="25000"/>
              <a:buFont typeface="Arial" panose="020B0604020202020204" pitchFamily="34" charset="0"/>
              <a:buChar char="•"/>
            </a:pPr>
            <a:r>
              <a:rPr lang="en-GB" dirty="0"/>
              <a:t>looked at the construction of voice and offered comment on characteristics such as the integration of patois and shifts between the vernacular and Standard English </a:t>
            </a:r>
          </a:p>
          <a:p>
            <a:pPr marL="285750" lvl="0" indent="-285750">
              <a:buSzPct val="25000"/>
              <a:buFont typeface="Arial" panose="020B0604020202020204" pitchFamily="34" charset="0"/>
              <a:buChar char="•"/>
            </a:pPr>
            <a:r>
              <a:rPr lang="en-GB" dirty="0"/>
              <a:t>analysed with precision, applying frameworks and terms in good range</a:t>
            </a:r>
          </a:p>
          <a:p>
            <a:pPr marL="285750" lvl="0" indent="-285750">
              <a:buSzPct val="25000"/>
              <a:buFont typeface="Arial" panose="020B0604020202020204" pitchFamily="34" charset="0"/>
              <a:buChar char="•"/>
            </a:pPr>
            <a:r>
              <a:rPr lang="en-GB" dirty="0"/>
              <a:t>Offered discriminating evidence in support of assertions</a:t>
            </a:r>
          </a:p>
          <a:p>
            <a:pPr marL="285750" lvl="0" indent="-285750">
              <a:buSzPct val="25000"/>
              <a:buFont typeface="Arial" panose="020B0604020202020204" pitchFamily="34" charset="0"/>
              <a:buChar char="•"/>
            </a:pPr>
            <a:r>
              <a:rPr lang="en-GB" dirty="0"/>
              <a:t>.</a:t>
            </a:r>
          </a:p>
          <a:p>
            <a:pPr marR="0" lvl="0" algn="l" rtl="0">
              <a:lnSpc>
                <a:spcPct val="118750"/>
              </a:lnSpc>
              <a:spcBef>
                <a:spcPts val="0"/>
              </a:spcBef>
              <a:spcAft>
                <a:spcPts val="0"/>
              </a:spcAft>
              <a:buClr>
                <a:srgbClr val="000000"/>
              </a:buClr>
              <a:buSzPct val="25000"/>
            </a:pPr>
            <a:endParaRPr lang="en-GB" sz="1600" b="0" i="0" u="none" strike="noStrike" cap="none" dirty="0">
              <a:solidFill>
                <a:srgbClr val="000000"/>
              </a:solidFill>
              <a:latin typeface="Arial"/>
              <a:ea typeface="Arial"/>
              <a:cs typeface="Arial"/>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33</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286622067"/>
      </p:ext>
    </p:extLst>
  </p:cSld>
  <p:clrMapOvr>
    <a:masterClrMapping/>
  </p:clrMapOvr>
  <p:transition spd="slow">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529542"/>
            <a:ext cx="4283999" cy="377397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2400" dirty="0" smtClean="0">
                <a:solidFill>
                  <a:srgbClr val="FF0000"/>
                </a:solidFill>
              </a:rPr>
              <a:t>INSERT POLL</a:t>
            </a:r>
            <a:r>
              <a:rPr lang="en-GB" sz="2400" dirty="0" smtClean="0"/>
              <a:t>:</a:t>
            </a:r>
            <a:r>
              <a:rPr lang="en-GB" sz="2400" dirty="0"/>
              <a:t/>
            </a:r>
            <a:br>
              <a:rPr lang="en-GB" sz="2400" dirty="0"/>
            </a:br>
            <a:r>
              <a:rPr lang="en-GB" sz="2400" dirty="0"/>
              <a:t/>
            </a:r>
            <a:br>
              <a:rPr lang="en-GB" sz="2400" dirty="0"/>
            </a:br>
            <a:r>
              <a:rPr lang="en-GB" sz="2400" dirty="0"/>
              <a:t>In which level would you place this response?</a:t>
            </a:r>
            <a:r>
              <a:rPr lang="en-GB" sz="2000" dirty="0"/>
              <a:t/>
            </a:r>
            <a:br>
              <a:rPr lang="en-GB" sz="2000" dirty="0"/>
            </a:br>
            <a:r>
              <a:rPr lang="en-GB" sz="2000" b="1" i="0" u="none" strike="noStrike" cap="none" dirty="0">
                <a:solidFill>
                  <a:schemeClr val="dk2"/>
                </a:solidFill>
                <a:latin typeface="Times New Roman"/>
                <a:ea typeface="Times New Roman"/>
                <a:cs typeface="Times New Roman"/>
                <a:sym typeface="Times New Roman"/>
              </a:rPr>
              <a:t> </a:t>
            </a:r>
            <a:br>
              <a:rPr lang="en-GB" sz="20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endParaRPr lang="en-GB" sz="20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559086087"/>
      </p:ext>
    </p:extLst>
  </p:cSld>
  <p:clrMapOvr>
    <a:masterClrMapping/>
  </p:clrMapOvr>
  <p:transition spd="slow">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739D71B-F675-44E6-99EF-C643A75BF64E}"/>
              </a:ext>
            </a:extLst>
          </p:cNvPr>
          <p:cNvSpPr>
            <a:spLocks noGrp="1"/>
          </p:cNvSpPr>
          <p:nvPr>
            <p:ph type="title"/>
          </p:nvPr>
        </p:nvSpPr>
        <p:spPr>
          <a:xfrm>
            <a:off x="541336" y="417599"/>
            <a:ext cx="7754765" cy="1115925"/>
          </a:xfrm>
        </p:spPr>
        <p:txBody>
          <a:bodyPr/>
          <a:lstStyle/>
          <a:p>
            <a:r>
              <a:rPr lang="en-GB" dirty="0"/>
              <a:t>Examiner Comments:</a:t>
            </a:r>
          </a:p>
        </p:txBody>
      </p:sp>
      <p:sp>
        <p:nvSpPr>
          <p:cNvPr id="3" name="Text Placeholder 2">
            <a:extLst>
              <a:ext uri="{FF2B5EF4-FFF2-40B4-BE49-F238E27FC236}">
                <a16:creationId xmlns="" xmlns:a16="http://schemas.microsoft.com/office/drawing/2014/main" id="{54D2E4D3-B1C6-4797-B2D4-2C689D8A5271}"/>
              </a:ext>
            </a:extLst>
          </p:cNvPr>
          <p:cNvSpPr>
            <a:spLocks noGrp="1"/>
          </p:cNvSpPr>
          <p:nvPr>
            <p:ph type="body" idx="1"/>
          </p:nvPr>
        </p:nvSpPr>
        <p:spPr>
          <a:xfrm>
            <a:off x="541336" y="1346662"/>
            <a:ext cx="7754765" cy="4522123"/>
          </a:xfrm>
        </p:spPr>
        <p:txBody>
          <a:bodyPr/>
          <a:lstStyle/>
          <a:p>
            <a:pPr marL="101600" indent="0">
              <a:buNone/>
            </a:pPr>
            <a:r>
              <a:rPr lang="en-GB" dirty="0"/>
              <a:t>This response to Q4 demonstrates the ‘clear and relevant’ application characteristic of Level 3. </a:t>
            </a:r>
          </a:p>
          <a:p>
            <a:pPr marL="101600" indent="0">
              <a:buNone/>
            </a:pPr>
            <a:r>
              <a:rPr lang="en-GB" dirty="0"/>
              <a:t>It is generally well structured and expressed. </a:t>
            </a:r>
          </a:p>
          <a:p>
            <a:pPr marL="101600" indent="0">
              <a:buNone/>
            </a:pPr>
            <a:r>
              <a:rPr lang="en-GB" dirty="0"/>
              <a:t>There is a systematic exploration of the extract and the wider text which could have been more detailed/developed at times. Comments on Anastasia open with focus on the task but as they develop they move to a more generalised consideration of gender and dynamic and the focus loses sharpness as a result.</a:t>
            </a:r>
          </a:p>
          <a:p>
            <a:pPr marL="101600" indent="0">
              <a:buNone/>
            </a:pPr>
            <a:r>
              <a:rPr lang="en-GB" dirty="0"/>
              <a:t>There is clear and relevant comment on context – and evidence of understanding of the political, social and educational issues that frame the play (and link to the specifics of the task). There is also awareness of the play, and its characters,  as constructs; comments on stage direction and convention evidence this </a:t>
            </a:r>
          </a:p>
          <a:p>
            <a:pPr marL="101600" indent="0">
              <a:buNone/>
            </a:pPr>
            <a:endParaRPr lang="en-GB" dirty="0"/>
          </a:p>
        </p:txBody>
      </p:sp>
      <p:sp>
        <p:nvSpPr>
          <p:cNvPr id="4" name="Slide Number Placeholder 3">
            <a:extLst>
              <a:ext uri="{FF2B5EF4-FFF2-40B4-BE49-F238E27FC236}">
                <a16:creationId xmlns="" xmlns:a16="http://schemas.microsoft.com/office/drawing/2014/main" id="{B8141D9F-3586-4152-9DC0-3240B418C1CA}"/>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35</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4593998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lgn="ctr">
              <a:buSzPct val="25000"/>
            </a:pPr>
            <a:r>
              <a:rPr lang="en-GB" dirty="0"/>
              <a:t>SECTION B  </a:t>
            </a:r>
            <a:br>
              <a:rPr lang="en-GB" dirty="0"/>
            </a:br>
            <a:r>
              <a:rPr lang="en-GB" i="1" dirty="0"/>
              <a:t>Translations</a:t>
            </a:r>
            <a:br>
              <a:rPr lang="en-GB" i="1" dirty="0"/>
            </a:b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94559"/>
            <a:ext cx="5052763" cy="2712991"/>
          </a:xfrm>
          <a:prstGeom prst="rect">
            <a:avLst/>
          </a:prstGeom>
          <a:noFill/>
          <a:ln>
            <a:noFill/>
          </a:ln>
        </p:spPr>
        <p:txBody>
          <a:bodyPr lIns="0" tIns="0" rIns="0" bIns="0" anchor="t" anchorCtr="0">
            <a:noAutofit/>
          </a:bodyPr>
          <a:lstStyle/>
          <a:p>
            <a:pPr lvl="0">
              <a:buSzPct val="25000"/>
            </a:pPr>
            <a:r>
              <a:rPr lang="en-GB" dirty="0"/>
              <a:t>Student	          </a:t>
            </a:r>
            <a:endParaRPr lang="en-GB" dirty="0">
              <a:solidFill>
                <a:srgbClr val="FF0000"/>
              </a:solidFill>
            </a:endParaRPr>
          </a:p>
          <a:p>
            <a:pPr lvl="0">
              <a:buSzPct val="25000"/>
            </a:pPr>
            <a:r>
              <a:rPr lang="en-GB" dirty="0"/>
              <a:t>Question:           </a:t>
            </a:r>
          </a:p>
          <a:p>
            <a:pPr lvl="0">
              <a:buSzPct val="25000"/>
            </a:pPr>
            <a:r>
              <a:rPr lang="en-GB" dirty="0"/>
              <a:t>Document ID:     </a:t>
            </a:r>
          </a:p>
          <a:p>
            <a:pPr lvl="0">
              <a:buSzPct val="25000"/>
            </a:pPr>
            <a:r>
              <a:rPr lang="en-GB" dirty="0"/>
              <a:t>Document name: </a:t>
            </a:r>
            <a:r>
              <a:rPr lang="en-GB" dirty="0">
                <a:solidFill>
                  <a:srgbClr val="FF0000"/>
                </a:solidFill>
              </a:rPr>
              <a:t>Script </a:t>
            </a:r>
            <a:r>
              <a:rPr lang="en-GB" dirty="0" smtClean="0">
                <a:solidFill>
                  <a:srgbClr val="FF0000"/>
                </a:solidFill>
              </a:rPr>
              <a:t>6</a:t>
            </a:r>
            <a:endParaRPr lang="en-GB" dirty="0"/>
          </a:p>
          <a:p>
            <a:pPr lvl="0">
              <a:buSzPct val="25000"/>
            </a:pPr>
            <a:endParaRPr lang="en-GB" dirty="0"/>
          </a:p>
          <a:p>
            <a:pPr lvl="0">
              <a:buSzPct val="25000"/>
            </a:pPr>
            <a:r>
              <a:rPr lang="en-GB" dirty="0">
                <a:solidFill>
                  <a:schemeClr val="tx1"/>
                </a:solidFill>
              </a:rPr>
              <a:t>[Inset online: Student’s response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36</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626966751"/>
      </p:ext>
    </p:extLst>
  </p:cSld>
  <p:clrMapOvr>
    <a:masterClrMapping/>
  </p:clrMapOvr>
  <p:transition spd="slow">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81891" y="417600"/>
            <a:ext cx="7915872" cy="546676"/>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a:t>
            </a:r>
            <a:r>
              <a:rPr lang="en-GB" sz="3200" dirty="0">
                <a:latin typeface="Verdana" panose="020B0604030504040204" pitchFamily="34" charset="0"/>
                <a:ea typeface="Verdana" panose="020B0604030504040204" pitchFamily="34" charset="0"/>
                <a:cs typeface="Verdana" panose="020B0604030504040204" pitchFamily="34" charset="0"/>
              </a:rPr>
              <a:t>Q8</a:t>
            </a:r>
            <a:endParaRPr lang="en-GB" sz="32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415636" y="1293049"/>
            <a:ext cx="8082127" cy="5259295"/>
          </a:xfrm>
          <a:prstGeom prst="rect">
            <a:avLst/>
          </a:prstGeom>
          <a:noFill/>
          <a:ln>
            <a:noFill/>
          </a:ln>
        </p:spPr>
        <p:txBody>
          <a:bodyPr lIns="0" tIns="0" rIns="0" bIns="0" anchor="t" anchorCtr="0">
            <a:noAutofit/>
          </a:bodyPr>
          <a:lstStyle/>
          <a:p>
            <a:pPr lvl="0">
              <a:buSzPct val="25000"/>
            </a:pPr>
            <a:r>
              <a:rPr lang="en-GB" dirty="0"/>
              <a:t>Successful responses to Q4:</a:t>
            </a:r>
          </a:p>
          <a:p>
            <a:pPr lvl="0">
              <a:buSzPct val="25000"/>
            </a:pPr>
            <a:endParaRPr lang="en-GB" dirty="0"/>
          </a:p>
          <a:p>
            <a:pPr marL="285750" lvl="0" indent="-285750">
              <a:buSzPct val="25000"/>
              <a:buFont typeface="Arial" panose="020B0604020202020204" pitchFamily="34" charset="0"/>
              <a:buChar char="•"/>
            </a:pPr>
            <a:r>
              <a:rPr lang="en-GB" dirty="0"/>
              <a:t>were able to fully analyse the language choices used by Friel when developing such contrasting attitudes and characters</a:t>
            </a:r>
          </a:p>
          <a:p>
            <a:pPr marL="285750" lvl="0" indent="-285750">
              <a:buSzPct val="25000"/>
              <a:buFont typeface="Arial" panose="020B0604020202020204" pitchFamily="34" charset="0"/>
              <a:buChar char="•"/>
            </a:pPr>
            <a:r>
              <a:rPr lang="en-GB" dirty="0"/>
              <a:t>linked aspects of voice to the idea of language and power</a:t>
            </a:r>
          </a:p>
          <a:p>
            <a:pPr marL="285750" lvl="0" indent="-285750">
              <a:buSzPct val="25000"/>
              <a:buFont typeface="Arial" panose="020B0604020202020204" pitchFamily="34" charset="0"/>
              <a:buChar char="•"/>
            </a:pPr>
            <a:r>
              <a:rPr lang="en-GB" dirty="0"/>
              <a:t>investigated the extract analytically and in detail</a:t>
            </a:r>
          </a:p>
          <a:p>
            <a:pPr marL="285750" lvl="0" indent="-285750">
              <a:buSzPct val="25000"/>
              <a:buFont typeface="Arial" panose="020B0604020202020204" pitchFamily="34" charset="0"/>
              <a:buChar char="•"/>
            </a:pPr>
            <a:r>
              <a:rPr lang="en-GB" dirty="0"/>
              <a:t>applied frameworks and terminology to appropriately selected evidence and offered comments that sustained focus on the task whilst developing clear links between form and function</a:t>
            </a:r>
          </a:p>
          <a:p>
            <a:pPr marL="285750" lvl="0" indent="-285750">
              <a:buSzPct val="25000"/>
              <a:buFont typeface="Arial" panose="020B0604020202020204" pitchFamily="34" charset="0"/>
              <a:buChar char="•"/>
            </a:pPr>
            <a:r>
              <a:rPr lang="en-GB" dirty="0"/>
              <a:t>treated the text as a dramatic work through consideration of stage directions and issues of performance and delivery</a:t>
            </a:r>
          </a:p>
          <a:p>
            <a:pPr marL="285750" lvl="0" indent="-285750">
              <a:buSzPct val="25000"/>
              <a:buFont typeface="Arial" panose="020B0604020202020204" pitchFamily="34" charset="0"/>
              <a:buChar char="•"/>
            </a:pPr>
            <a:r>
              <a:rPr lang="en-GB" dirty="0"/>
              <a:t>linked contextual comment directly to the task rather than incorporating tranches of learned social or political data.</a:t>
            </a:r>
          </a:p>
          <a:p>
            <a:pPr marR="0" lvl="0" algn="l" rtl="0">
              <a:lnSpc>
                <a:spcPct val="118750"/>
              </a:lnSpc>
              <a:spcBef>
                <a:spcPts val="0"/>
              </a:spcBef>
              <a:spcAft>
                <a:spcPts val="0"/>
              </a:spcAft>
              <a:buClr>
                <a:srgbClr val="000000"/>
              </a:buClr>
              <a:buSzPct val="25000"/>
            </a:pPr>
            <a:endParaRPr lang="en-GB" sz="1600" b="0" i="0" u="none" strike="noStrike" cap="none" dirty="0">
              <a:solidFill>
                <a:srgbClr val="000000"/>
              </a:solidFill>
              <a:latin typeface="Arial"/>
              <a:ea typeface="Arial"/>
              <a:cs typeface="Arial"/>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37</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686989425"/>
      </p:ext>
    </p:extLst>
  </p:cSld>
  <p:clrMapOvr>
    <a:masterClrMapping/>
  </p:clrMapOvr>
  <p:transition spd="slow">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529542"/>
            <a:ext cx="4283999" cy="377397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2400" dirty="0" smtClean="0">
                <a:solidFill>
                  <a:srgbClr val="FF0000"/>
                </a:solidFill>
              </a:rPr>
              <a:t>INSERT POLL</a:t>
            </a:r>
            <a:r>
              <a:rPr lang="en-GB" sz="2400" dirty="0" smtClean="0"/>
              <a:t>:</a:t>
            </a:r>
            <a:r>
              <a:rPr lang="en-GB" sz="2400" dirty="0"/>
              <a:t/>
            </a:r>
            <a:br>
              <a:rPr lang="en-GB" sz="2400" dirty="0"/>
            </a:br>
            <a:r>
              <a:rPr lang="en-GB" sz="2400" dirty="0"/>
              <a:t/>
            </a:r>
            <a:br>
              <a:rPr lang="en-GB" sz="2400" dirty="0"/>
            </a:br>
            <a:r>
              <a:rPr lang="en-GB" sz="2400" dirty="0"/>
              <a:t>In which level would you place this response?</a:t>
            </a:r>
            <a:r>
              <a:rPr lang="en-GB" sz="2000" dirty="0"/>
              <a:t/>
            </a:r>
            <a:br>
              <a:rPr lang="en-GB" sz="2000" dirty="0"/>
            </a:br>
            <a:r>
              <a:rPr lang="en-GB" sz="2000" b="1" i="0" u="none" strike="noStrike" cap="none" dirty="0">
                <a:solidFill>
                  <a:schemeClr val="dk2"/>
                </a:solidFill>
                <a:latin typeface="Times New Roman"/>
                <a:ea typeface="Times New Roman"/>
                <a:cs typeface="Times New Roman"/>
                <a:sym typeface="Times New Roman"/>
              </a:rPr>
              <a:t> </a:t>
            </a:r>
            <a:br>
              <a:rPr lang="en-GB" sz="20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endParaRPr lang="en-GB" sz="20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692353630"/>
      </p:ext>
    </p:extLst>
  </p:cSld>
  <p:clrMapOvr>
    <a:masterClrMapping/>
  </p:clrMapOvr>
  <p:transition spd="slow">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739D71B-F675-44E6-99EF-C643A75BF64E}"/>
              </a:ext>
            </a:extLst>
          </p:cNvPr>
          <p:cNvSpPr>
            <a:spLocks noGrp="1"/>
          </p:cNvSpPr>
          <p:nvPr>
            <p:ph type="title"/>
          </p:nvPr>
        </p:nvSpPr>
        <p:spPr>
          <a:xfrm>
            <a:off x="541336" y="417599"/>
            <a:ext cx="7754765" cy="1115925"/>
          </a:xfrm>
        </p:spPr>
        <p:txBody>
          <a:bodyPr/>
          <a:lstStyle/>
          <a:p>
            <a:r>
              <a:rPr lang="en-GB" dirty="0"/>
              <a:t>Examiner Comments:</a:t>
            </a:r>
          </a:p>
        </p:txBody>
      </p:sp>
      <p:sp>
        <p:nvSpPr>
          <p:cNvPr id="3" name="Text Placeholder 2">
            <a:extLst>
              <a:ext uri="{FF2B5EF4-FFF2-40B4-BE49-F238E27FC236}">
                <a16:creationId xmlns="" xmlns:a16="http://schemas.microsoft.com/office/drawing/2014/main" id="{54D2E4D3-B1C6-4797-B2D4-2C689D8A5271}"/>
              </a:ext>
            </a:extLst>
          </p:cNvPr>
          <p:cNvSpPr>
            <a:spLocks noGrp="1"/>
          </p:cNvSpPr>
          <p:nvPr>
            <p:ph type="body" idx="1"/>
          </p:nvPr>
        </p:nvSpPr>
        <p:spPr>
          <a:xfrm>
            <a:off x="541336" y="1346662"/>
            <a:ext cx="7754765" cy="4522123"/>
          </a:xfrm>
        </p:spPr>
        <p:txBody>
          <a:bodyPr/>
          <a:lstStyle/>
          <a:p>
            <a:pPr marL="101600" indent="0">
              <a:buNone/>
            </a:pPr>
            <a:r>
              <a:rPr lang="en-GB" dirty="0"/>
              <a:t>This response to Q8 was placed in L2 with a mark of 9</a:t>
            </a:r>
            <a:r>
              <a:rPr lang="en-GB"/>
              <a:t>. </a:t>
            </a:r>
          </a:p>
          <a:p>
            <a:pPr marL="101600" indent="0">
              <a:buNone/>
            </a:pPr>
            <a:r>
              <a:rPr lang="en-GB"/>
              <a:t>It </a:t>
            </a:r>
            <a:r>
              <a:rPr lang="en-GB" dirty="0"/>
              <a:t>shows a general understanding of the play and attempts to address the central issues of the task through the extract and (via Maire) with the broader play with a degree of focus. Expression and general structure is mostly sound although there are minor slips in the section on Hugh.</a:t>
            </a:r>
          </a:p>
          <a:p>
            <a:pPr marL="101600" indent="0">
              <a:buNone/>
            </a:pPr>
            <a:r>
              <a:rPr lang="en-GB" dirty="0"/>
              <a:t>Contextual factors are considered but are not well integrated into the body of the response. Some are not wholly relevant to the task. There is minimal consideration of the text as a performed piece. </a:t>
            </a:r>
          </a:p>
          <a:p>
            <a:pPr marL="101600" indent="0">
              <a:buNone/>
            </a:pPr>
            <a:r>
              <a:rPr lang="en-GB" dirty="0"/>
              <a:t>Investigation and attendant comment is mostly descriptive and there is limited analysis of language which further restricts the potential for reward. </a:t>
            </a:r>
          </a:p>
          <a:p>
            <a:pPr marL="101600" indent="0">
              <a:buNone/>
            </a:pPr>
            <a:endParaRPr lang="en-GB" dirty="0"/>
          </a:p>
        </p:txBody>
      </p:sp>
      <p:sp>
        <p:nvSpPr>
          <p:cNvPr id="4" name="Slide Number Placeholder 3">
            <a:extLst>
              <a:ext uri="{FF2B5EF4-FFF2-40B4-BE49-F238E27FC236}">
                <a16:creationId xmlns="" xmlns:a16="http://schemas.microsoft.com/office/drawing/2014/main" id="{B8141D9F-3586-4152-9DC0-3240B418C1CA}"/>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39</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6536566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539997" y="418050"/>
            <a:ext cx="6241800" cy="84877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Session Agenda</a:t>
            </a:r>
          </a:p>
        </p:txBody>
      </p:sp>
      <p:sp>
        <p:nvSpPr>
          <p:cNvPr id="323" name="Shape 323"/>
          <p:cNvSpPr txBox="1">
            <a:spLocks noGrp="1"/>
          </p:cNvSpPr>
          <p:nvPr>
            <p:ph type="body" idx="1"/>
          </p:nvPr>
        </p:nvSpPr>
        <p:spPr>
          <a:xfrm>
            <a:off x="539998" y="1266825"/>
            <a:ext cx="7556597" cy="4784839"/>
          </a:xfrm>
          <a:prstGeom prst="rect">
            <a:avLst/>
          </a:prstGeom>
          <a:noFill/>
          <a:ln>
            <a:noFill/>
          </a:ln>
        </p:spPr>
        <p:txBody>
          <a:bodyPr lIns="0" tIns="0" rIns="0" bIns="0" anchor="t" anchorCtr="0">
            <a:noAutofit/>
          </a:bodyPr>
          <a:lstStyle/>
          <a:p>
            <a:pPr marL="495300" lvl="2" indent="0">
              <a:buSzPct val="25000"/>
              <a:buNone/>
            </a:pPr>
            <a:endParaRPr lang="en-GB" dirty="0"/>
          </a:p>
          <a:p>
            <a:pPr marL="495300" lvl="2" indent="0">
              <a:buSzPct val="25000"/>
              <a:buNone/>
            </a:pPr>
            <a:r>
              <a:rPr lang="en-GB" dirty="0"/>
              <a:t>16:10 The Principal Examiner’s Report on 9EL01 June 2017</a:t>
            </a:r>
          </a:p>
          <a:p>
            <a:pPr marL="495300" lvl="2" indent="0">
              <a:buSzPct val="25000"/>
              <a:buNone/>
            </a:pPr>
            <a:r>
              <a:rPr lang="en-GB" dirty="0"/>
              <a:t>16:15  Reviewing Section A: the Mark Scheme and Question Paper</a:t>
            </a:r>
          </a:p>
          <a:p>
            <a:pPr marL="495300" lvl="2" indent="0">
              <a:buSzPct val="25000"/>
              <a:buNone/>
            </a:pPr>
            <a:r>
              <a:rPr lang="en-GB" dirty="0"/>
              <a:t>16:20  Characteristics of successful and less successful responses to Q1</a:t>
            </a:r>
          </a:p>
          <a:p>
            <a:pPr marL="495300" lvl="2" indent="0">
              <a:buSzPct val="25000"/>
              <a:buNone/>
            </a:pPr>
            <a:r>
              <a:rPr lang="en-GB" dirty="0"/>
              <a:t>16:30  Marking Exercise (3 exemplar scripts): Examiner feedback and script     	    commentaries</a:t>
            </a:r>
          </a:p>
          <a:p>
            <a:pPr marL="495300" lvl="2" indent="0">
              <a:buSzPct val="25000"/>
              <a:buNone/>
            </a:pPr>
            <a:endParaRPr lang="en-GB" dirty="0"/>
          </a:p>
          <a:p>
            <a:pPr marL="495300" lvl="2" indent="0">
              <a:buSzPct val="25000"/>
              <a:buNone/>
            </a:pPr>
            <a:endParaRPr lang="en-GB" dirty="0"/>
          </a:p>
          <a:p>
            <a:pPr marL="495300" lvl="2" indent="0">
              <a:buSzPct val="25000"/>
              <a:buNone/>
            </a:pPr>
            <a:r>
              <a:rPr lang="en-GB" dirty="0"/>
              <a:t>17:00  Reviewing Section B: the Mark Scheme and Question Paper</a:t>
            </a:r>
          </a:p>
          <a:p>
            <a:pPr marL="495300" lvl="2" indent="0">
              <a:buSzPct val="25000"/>
              <a:buNone/>
            </a:pPr>
            <a:r>
              <a:rPr lang="en-GB" dirty="0"/>
              <a:t>17:10  Characteristics of successful and less successful responses to Q3, Q4, 	    Q8</a:t>
            </a:r>
          </a:p>
          <a:p>
            <a:pPr marL="495300" lvl="2" indent="0">
              <a:buSzPct val="25000"/>
              <a:buNone/>
            </a:pPr>
            <a:r>
              <a:rPr lang="en-GB" dirty="0"/>
              <a:t>17:20  Marking Exercise (across Event 2 texts):  Examiner feedback and script 	    commentaries</a:t>
            </a:r>
          </a:p>
          <a:p>
            <a:pPr marL="495300" lvl="2" indent="0">
              <a:buSzPct val="25000"/>
              <a:buNone/>
            </a:pPr>
            <a:endParaRPr lang="en-GB" dirty="0"/>
          </a:p>
          <a:p>
            <a:pPr marL="495300" lvl="2" indent="0">
              <a:buSzPct val="25000"/>
              <a:buNone/>
            </a:pPr>
            <a:r>
              <a:rPr lang="en-GB" dirty="0"/>
              <a:t>18:00  Finish</a:t>
            </a:r>
          </a:p>
          <a:p>
            <a:pPr marL="495300" lvl="2" indent="0">
              <a:buSzPct val="25000"/>
              <a:buNone/>
            </a:pPr>
            <a:endParaRPr lang="en-GB" dirty="0"/>
          </a:p>
          <a:p>
            <a:pPr marL="495300" lvl="2" indent="0">
              <a:buSzPct val="25000"/>
              <a:buNone/>
            </a:pPr>
            <a:endParaRPr lang="en-GB" dirty="0"/>
          </a:p>
          <a:p>
            <a:pPr marL="495300" lvl="2" indent="0">
              <a:buSzPct val="25000"/>
              <a:buNone/>
            </a:pPr>
            <a:endParaRPr lang="en-GB" dirty="0"/>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26" name="Shape 32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a:t>
            </a:fld>
            <a:endParaRPr lang="en-GB" sz="800" b="1">
              <a:solidFill>
                <a:schemeClr val="lt2"/>
              </a:solidFill>
              <a:latin typeface="Arial"/>
              <a:ea typeface="Arial"/>
              <a:cs typeface="Arial"/>
              <a:sym typeface="Arial"/>
            </a:endParaRPr>
          </a:p>
        </p:txBody>
      </p:sp>
      <p:sp>
        <p:nvSpPr>
          <p:cNvPr id="328" name="Shape 328"/>
          <p:cNvSpPr txBox="1"/>
          <p:nvPr/>
        </p:nvSpPr>
        <p:spPr>
          <a:xfrm>
            <a:off x="6271607" y="1590675"/>
            <a:ext cx="2247410"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endParaRPr lang="en-GB" sz="700"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152405850"/>
      </p:ext>
    </p:extLst>
  </p:cSld>
  <p:clrMapOvr>
    <a:masterClrMapping/>
  </p:clrMapOvr>
  <p:transition spd="slow">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D2FD1B2-6C5A-4945-9EFC-61E79C653472}"/>
              </a:ext>
            </a:extLst>
          </p:cNvPr>
          <p:cNvSpPr>
            <a:spLocks noGrp="1"/>
          </p:cNvSpPr>
          <p:nvPr>
            <p:ph type="title"/>
          </p:nvPr>
        </p:nvSpPr>
        <p:spPr/>
        <p:txBody>
          <a:bodyPr/>
          <a:lstStyle/>
          <a:p>
            <a:r>
              <a:rPr lang="en-IE" dirty="0"/>
              <a:t>Thank you!</a:t>
            </a:r>
          </a:p>
        </p:txBody>
      </p:sp>
      <p:sp>
        <p:nvSpPr>
          <p:cNvPr id="3" name="Text Placeholder 2">
            <a:extLst>
              <a:ext uri="{FF2B5EF4-FFF2-40B4-BE49-F238E27FC236}">
                <a16:creationId xmlns="" xmlns:a16="http://schemas.microsoft.com/office/drawing/2014/main" id="{52CF43DD-C407-462E-8D72-7275E8233027}"/>
              </a:ext>
            </a:extLst>
          </p:cNvPr>
          <p:cNvSpPr>
            <a:spLocks noGrp="1"/>
          </p:cNvSpPr>
          <p:nvPr>
            <p:ph type="body" idx="1"/>
          </p:nvPr>
        </p:nvSpPr>
        <p:spPr>
          <a:xfrm>
            <a:off x="542925" y="1704975"/>
            <a:ext cx="7954839" cy="3171825"/>
          </a:xfrm>
        </p:spPr>
        <p:txBody>
          <a:bodyPr/>
          <a:lstStyle/>
          <a:p>
            <a:r>
              <a:rPr lang="en-IE" dirty="0"/>
              <a:t>That concludes today’s online training session for 9EL01.</a:t>
            </a:r>
          </a:p>
          <a:p>
            <a:endParaRPr lang="en-IE" dirty="0"/>
          </a:p>
          <a:p>
            <a:r>
              <a:rPr lang="en-IE" dirty="0"/>
              <a:t>Thank you for attending this session and for your contribution to it. </a:t>
            </a:r>
          </a:p>
          <a:p>
            <a:endParaRPr lang="en-IE" dirty="0"/>
          </a:p>
          <a:p>
            <a:r>
              <a:rPr lang="en-IE" dirty="0"/>
              <a:t>We hope it was helpful.  The final slides (coming up) will direct you to further sources of information and training. </a:t>
            </a:r>
          </a:p>
          <a:p>
            <a:endParaRPr lang="en-IE" dirty="0"/>
          </a:p>
          <a:p>
            <a:r>
              <a:rPr lang="en-IE" dirty="0"/>
              <a:t>Thank you. </a:t>
            </a:r>
          </a:p>
        </p:txBody>
      </p:sp>
      <p:sp>
        <p:nvSpPr>
          <p:cNvPr id="4" name="Slide Number Placeholder 3">
            <a:extLst>
              <a:ext uri="{FF2B5EF4-FFF2-40B4-BE49-F238E27FC236}">
                <a16:creationId xmlns="" xmlns:a16="http://schemas.microsoft.com/office/drawing/2014/main" id="{3470A758-5963-4720-B2C7-AB1897C81A1B}"/>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40</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8521477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ctrTitle"/>
          </p:nvPr>
        </p:nvSpPr>
        <p:spPr>
          <a:xfrm>
            <a:off x="2409452" y="1623319"/>
            <a:ext cx="4283999" cy="354498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dirty="0"/>
              <a:t>Any questions?</a:t>
            </a:r>
            <a:br>
              <a:rPr lang="en-GB" dirty="0"/>
            </a:br>
            <a:r>
              <a:rPr lang="en-GB" dirty="0"/>
              <a:t/>
            </a:r>
            <a:br>
              <a:rPr lang="en-GB" dirty="0"/>
            </a:br>
            <a:r>
              <a:rPr lang="en-GB" dirty="0"/>
              <a:t>Thank you for attending this event.</a:t>
            </a:r>
            <a:br>
              <a:rPr lang="en-GB" dirty="0"/>
            </a:br>
            <a:r>
              <a:rPr lang="en-GB" dirty="0"/>
              <a:t/>
            </a:r>
            <a:br>
              <a:rPr lang="en-GB" dirty="0"/>
            </a:br>
            <a:r>
              <a:rPr lang="en-GB" sz="1800" i="1" dirty="0"/>
              <a:t>How did we do?</a:t>
            </a:r>
            <a:br>
              <a:rPr lang="en-GB" sz="1800" i="1" dirty="0"/>
            </a:br>
            <a:r>
              <a:rPr lang="en-GB" sz="1800" i="1" dirty="0"/>
              <a:t>Please fill in the </a:t>
            </a:r>
            <a:r>
              <a:rPr lang="en-GB" sz="1800" i="1" dirty="0">
                <a:solidFill>
                  <a:schemeClr val="tx1"/>
                </a:solidFill>
              </a:rPr>
              <a:t>evaluation form </a:t>
            </a:r>
            <a:r>
              <a:rPr lang="en-GB" sz="1800" i="1" dirty="0"/>
              <a:t>that you’ll receive via e-mail in a few minutes.</a:t>
            </a:r>
            <a:r>
              <a:rPr lang="en-GB" sz="1800" dirty="0"/>
              <a:t/>
            </a:r>
            <a:br>
              <a:rPr lang="en-GB" sz="1800" dirty="0"/>
            </a:br>
            <a:endParaRPr lang="en-GB" sz="1800" b="1" i="0" u="none" strike="noStrike" cap="none" dirty="0">
              <a:solidFill>
                <a:schemeClr val="dk2"/>
              </a:solidFill>
              <a:sym typeface="Times New Roman"/>
            </a:endParaRPr>
          </a:p>
        </p:txBody>
      </p:sp>
    </p:spTree>
    <p:extLst>
      <p:ext uri="{BB962C8B-B14F-4D97-AF65-F5344CB8AC3E}">
        <p14:creationId xmlns:p14="http://schemas.microsoft.com/office/powerpoint/2010/main" val="1519926393"/>
      </p:ext>
    </p:extLst>
  </p:cSld>
  <p:clrMapOvr>
    <a:masterClrMapping/>
  </p:clrMapOvr>
  <p:transition spd="slow">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539997" y="418050"/>
            <a:ext cx="6241800" cy="84877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Support</a:t>
            </a:r>
          </a:p>
        </p:txBody>
      </p:sp>
      <p:sp>
        <p:nvSpPr>
          <p:cNvPr id="323" name="Shape 323"/>
          <p:cNvSpPr txBox="1">
            <a:spLocks noGrp="1"/>
          </p:cNvSpPr>
          <p:nvPr>
            <p:ph type="body" idx="1"/>
          </p:nvPr>
        </p:nvSpPr>
        <p:spPr>
          <a:xfrm>
            <a:off x="608141" y="1590674"/>
            <a:ext cx="7889623" cy="4078605"/>
          </a:xfrm>
          <a:prstGeom prst="rect">
            <a:avLst/>
          </a:prstGeom>
          <a:noFill/>
          <a:ln>
            <a:noFill/>
          </a:ln>
        </p:spPr>
        <p:txBody>
          <a:bodyPr lIns="0" tIns="0" rIns="0" bIns="0" anchor="t" anchorCtr="0">
            <a:noAutofit/>
          </a:bodyPr>
          <a:lstStyle/>
          <a:p>
            <a:pPr lvl="0">
              <a:buSzPct val="25000"/>
            </a:pPr>
            <a:endParaRPr lang="en-GB" b="1" i="1" dirty="0"/>
          </a:p>
          <a:p>
            <a:pPr lvl="0">
              <a:buSzPct val="25000"/>
            </a:pPr>
            <a:r>
              <a:rPr lang="en-GB" sz="1800" dirty="0">
                <a:solidFill>
                  <a:schemeClr val="tx1"/>
                </a:solidFill>
              </a:rPr>
              <a:t>For more information, please contact the English subject advisor, or visit the Pearson online subject pages, or our ‘Ask the Expert’ site.</a:t>
            </a:r>
          </a:p>
          <a:p>
            <a:pPr lvl="0">
              <a:buSzPct val="25000"/>
            </a:pPr>
            <a:endParaRPr lang="en-GB" sz="1800" dirty="0">
              <a:solidFill>
                <a:schemeClr val="tx1"/>
              </a:solidFill>
            </a:endParaRPr>
          </a:p>
          <a:p>
            <a:pPr lvl="0">
              <a:buSzPct val="25000"/>
            </a:pPr>
            <a:r>
              <a:rPr lang="en-GB" dirty="0">
                <a:solidFill>
                  <a:schemeClr val="tx1"/>
                </a:solidFill>
              </a:rPr>
              <a:t>Name: 		Clare Haviland</a:t>
            </a:r>
          </a:p>
          <a:p>
            <a:pPr lvl="0">
              <a:buSzPct val="25000"/>
            </a:pPr>
            <a:r>
              <a:rPr lang="en-GB" dirty="0">
                <a:solidFill>
                  <a:schemeClr val="tx1"/>
                </a:solidFill>
              </a:rPr>
              <a:t>Title:  		English Subject Advisor</a:t>
            </a:r>
          </a:p>
          <a:p>
            <a:pPr lvl="0">
              <a:buSzPct val="25000"/>
            </a:pPr>
            <a:r>
              <a:rPr lang="en-GB" dirty="0">
                <a:solidFill>
                  <a:schemeClr val="tx1"/>
                </a:solidFill>
              </a:rPr>
              <a:t>Telephone: 	020 7010 2183</a:t>
            </a:r>
          </a:p>
          <a:p>
            <a:pPr lvl="0">
              <a:buSzPct val="25000"/>
            </a:pPr>
            <a:r>
              <a:rPr lang="en-GB" dirty="0">
                <a:solidFill>
                  <a:schemeClr val="tx1"/>
                </a:solidFill>
              </a:rPr>
              <a:t>Email:  		TeachingEnglish@pearson.com</a:t>
            </a:r>
          </a:p>
          <a:p>
            <a:pPr lvl="0">
              <a:buSzPct val="25000"/>
            </a:pPr>
            <a:r>
              <a:rPr lang="en-GB" dirty="0">
                <a:solidFill>
                  <a:schemeClr val="tx1"/>
                </a:solidFill>
              </a:rPr>
              <a:t>Twitter: 		@</a:t>
            </a:r>
            <a:r>
              <a:rPr lang="en-GB" dirty="0" err="1">
                <a:solidFill>
                  <a:schemeClr val="tx1"/>
                </a:solidFill>
              </a:rPr>
              <a:t>PearsonTeachEng</a:t>
            </a:r>
            <a:endParaRPr lang="en-GB" dirty="0">
              <a:solidFill>
                <a:schemeClr val="tx1"/>
              </a:solidFill>
            </a:endParaRPr>
          </a:p>
          <a:p>
            <a:pPr lvl="0">
              <a:buSzPct val="25000"/>
            </a:pPr>
            <a:endParaRPr lang="en-GB" sz="1800" dirty="0">
              <a:solidFill>
                <a:schemeClr val="tx1"/>
              </a:solidFill>
            </a:endParaRPr>
          </a:p>
          <a:p>
            <a:pPr lvl="0">
              <a:buSzPct val="25000"/>
            </a:pPr>
            <a:r>
              <a:rPr lang="en-GB" sz="1800" dirty="0">
                <a:solidFill>
                  <a:schemeClr val="tx1"/>
                </a:solidFill>
                <a:hlinkClick r:id="rId3"/>
              </a:rPr>
              <a:t>Click here to go to "Contact Us" Webpage</a:t>
            </a:r>
            <a:endParaRPr lang="en-GB" sz="1800" dirty="0">
              <a:solidFill>
                <a:schemeClr val="tx1"/>
              </a:solidFill>
            </a:endParaRPr>
          </a:p>
          <a:p>
            <a:pPr lvl="0">
              <a:buSzPct val="25000"/>
            </a:pPr>
            <a:endParaRPr lang="en-GB" dirty="0"/>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26" name="Shape 32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42</a:t>
            </a:fld>
            <a:endParaRPr lang="en-GB" sz="800" b="1">
              <a:solidFill>
                <a:schemeClr val="lt2"/>
              </a:solidFill>
              <a:latin typeface="Arial"/>
              <a:ea typeface="Arial"/>
              <a:cs typeface="Arial"/>
              <a:sym typeface="Arial"/>
            </a:endParaRPr>
          </a:p>
        </p:txBody>
      </p:sp>
      <p:sp>
        <p:nvSpPr>
          <p:cNvPr id="328" name="Shape 328"/>
          <p:cNvSpPr txBox="1"/>
          <p:nvPr/>
        </p:nvSpPr>
        <p:spPr>
          <a:xfrm>
            <a:off x="6271607" y="1590675"/>
            <a:ext cx="2247410"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endParaRPr lang="en-GB" sz="700"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94599177"/>
      </p:ext>
    </p:extLst>
  </p:cSld>
  <p:clrMapOvr>
    <a:masterClrMapping/>
  </p:clrMapOvr>
  <p:transition spd="slow">
    <p:cu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Shape 399"/>
          <p:cNvSpPr txBox="1">
            <a:spLocks noGrp="1"/>
          </p:cNvSpPr>
          <p:nvPr>
            <p:ph type="title"/>
          </p:nvPr>
        </p:nvSpPr>
        <p:spPr>
          <a:xfrm>
            <a:off x="541337" y="417599"/>
            <a:ext cx="5081586" cy="111592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t>Other useful links</a:t>
            </a:r>
            <a:br>
              <a:rPr lang="en-GB" dirty="0"/>
            </a:br>
            <a:endParaRPr lang="en-GB" sz="3400" b="1" i="0" u="none" strike="noStrike" cap="none" dirty="0">
              <a:solidFill>
                <a:schemeClr val="dk2"/>
              </a:solidFill>
              <a:latin typeface="Times New Roman"/>
              <a:ea typeface="Times New Roman"/>
              <a:cs typeface="Times New Roman"/>
              <a:sym typeface="Times New Roman"/>
            </a:endParaRPr>
          </a:p>
        </p:txBody>
      </p:sp>
      <p:sp>
        <p:nvSpPr>
          <p:cNvPr id="400" name="Shape 400"/>
          <p:cNvSpPr txBox="1">
            <a:spLocks noGrp="1"/>
          </p:cNvSpPr>
          <p:nvPr>
            <p:ph type="body" idx="1"/>
          </p:nvPr>
        </p:nvSpPr>
        <p:spPr>
          <a:xfrm>
            <a:off x="541337" y="1337139"/>
            <a:ext cx="6496049" cy="4786259"/>
          </a:xfrm>
          <a:prstGeom prst="rect">
            <a:avLst/>
          </a:prstGeom>
          <a:noFill/>
          <a:ln>
            <a:noFill/>
          </a:ln>
        </p:spPr>
        <p:txBody>
          <a:bodyPr lIns="0" tIns="0" rIns="0" bIns="0" anchor="t" anchorCtr="0">
            <a:noAutofit/>
          </a:bodyPr>
          <a:lstStyle/>
          <a:p>
            <a:pPr marL="238125" marR="0" lvl="0" indent="-238125" algn="l" rtl="0">
              <a:lnSpc>
                <a:spcPct val="118750"/>
              </a:lnSpc>
              <a:spcBef>
                <a:spcPts val="0"/>
              </a:spcBef>
              <a:spcAft>
                <a:spcPts val="0"/>
              </a:spcAft>
              <a:buClr>
                <a:schemeClr val="dk2"/>
              </a:buClr>
              <a:buSzPct val="100000"/>
              <a:buFont typeface="Times New Roman"/>
              <a:buAutoNum type="arabicPeriod"/>
            </a:pPr>
            <a:r>
              <a:rPr lang="en-GB" sz="1600" b="1" i="0" u="none" strike="noStrike" cap="none" dirty="0">
                <a:solidFill>
                  <a:schemeClr val="dk2"/>
                </a:solidFill>
                <a:latin typeface="Arial"/>
                <a:ea typeface="Arial"/>
                <a:cs typeface="Arial"/>
                <a:sym typeface="Arial"/>
                <a:hlinkClick r:id="rId3"/>
              </a:rPr>
              <a:t>Grade Boundaries</a:t>
            </a:r>
            <a:endParaRPr lang="en-GB" sz="1600" b="1" i="0" u="none" strike="noStrike" cap="none" dirty="0">
              <a:solidFill>
                <a:schemeClr val="dk2"/>
              </a:solidFill>
              <a:latin typeface="Arial"/>
              <a:ea typeface="Arial"/>
              <a:cs typeface="Arial"/>
              <a:sym typeface="Arial"/>
            </a:endParaRPr>
          </a:p>
          <a:p>
            <a:pPr marL="241300" lvl="1" indent="0">
              <a:buNone/>
            </a:pPr>
            <a:r>
              <a:rPr lang="en-GB" dirty="0"/>
              <a:t>This page shows the minimum marks needed to achieve a certain grade for all UK and international examinations. Also refer to the examiners report which is available for download with other documents.</a:t>
            </a:r>
          </a:p>
          <a:p>
            <a:pPr marL="238125" marR="0" lvl="0" indent="-238125" algn="l" rtl="0">
              <a:lnSpc>
                <a:spcPct val="118750"/>
              </a:lnSpc>
              <a:spcBef>
                <a:spcPts val="1134"/>
              </a:spcBef>
              <a:spcAft>
                <a:spcPts val="0"/>
              </a:spcAft>
              <a:buClr>
                <a:schemeClr val="dk2"/>
              </a:buClr>
              <a:buSzPct val="100000"/>
              <a:buFont typeface="Times New Roman"/>
              <a:buAutoNum type="arabicPeriod"/>
            </a:pPr>
            <a:r>
              <a:rPr lang="en-GB" sz="1600" b="1" i="0" u="none" strike="noStrike" cap="none" dirty="0">
                <a:solidFill>
                  <a:schemeClr val="dk2"/>
                </a:solidFill>
                <a:latin typeface="Arial"/>
                <a:ea typeface="Arial"/>
                <a:cs typeface="Arial"/>
                <a:sym typeface="Arial"/>
                <a:hlinkClick r:id="rId4"/>
              </a:rPr>
              <a:t>Examination Results Statistics</a:t>
            </a:r>
            <a:endParaRPr lang="en-GB" sz="1600" b="1" i="0" u="none" strike="noStrike" cap="none" dirty="0">
              <a:solidFill>
                <a:schemeClr val="dk2"/>
              </a:solidFill>
              <a:latin typeface="Arial"/>
              <a:ea typeface="Arial"/>
              <a:cs typeface="Arial"/>
              <a:sym typeface="Arial"/>
            </a:endParaRPr>
          </a:p>
          <a:p>
            <a:pPr marL="190500" lvl="1" indent="0">
              <a:buNone/>
            </a:pPr>
            <a:r>
              <a:rPr lang="en-GB" dirty="0">
                <a:solidFill>
                  <a:schemeClr val="tx1"/>
                </a:solidFill>
              </a:rPr>
              <a:t>Results statistics summarise the overall grade </a:t>
            </a:r>
          </a:p>
          <a:p>
            <a:pPr marL="190500" lvl="1" indent="0">
              <a:buNone/>
            </a:pPr>
            <a:r>
              <a:rPr lang="en-GB" dirty="0">
                <a:solidFill>
                  <a:schemeClr val="tx1"/>
                </a:solidFill>
              </a:rPr>
              <a:t>outcomes of candidates sitting Edexcel </a:t>
            </a:r>
          </a:p>
          <a:p>
            <a:pPr marL="190500" lvl="1" indent="0">
              <a:buNone/>
            </a:pPr>
            <a:r>
              <a:rPr lang="en-GB" dirty="0">
                <a:solidFill>
                  <a:schemeClr val="tx1"/>
                </a:solidFill>
              </a:rPr>
              <a:t>examinations.</a:t>
            </a:r>
          </a:p>
          <a:p>
            <a:pPr marL="238125" marR="0" lvl="0" indent="-238125" algn="l" rtl="0">
              <a:lnSpc>
                <a:spcPct val="118750"/>
              </a:lnSpc>
              <a:spcBef>
                <a:spcPts val="1134"/>
              </a:spcBef>
              <a:spcAft>
                <a:spcPts val="0"/>
              </a:spcAft>
              <a:buClr>
                <a:schemeClr val="dk2"/>
              </a:buClr>
              <a:buSzPct val="100000"/>
              <a:buFont typeface="Times New Roman"/>
              <a:buAutoNum type="arabicPeriod"/>
            </a:pPr>
            <a:r>
              <a:rPr lang="en-GB" sz="1600" b="1" i="0" u="none" strike="noStrike" cap="none" dirty="0">
                <a:solidFill>
                  <a:schemeClr val="dk2"/>
                </a:solidFill>
                <a:latin typeface="Arial"/>
                <a:ea typeface="Arial"/>
                <a:cs typeface="Arial"/>
                <a:sym typeface="Arial"/>
                <a:hlinkClick r:id="rId5"/>
              </a:rPr>
              <a:t>Results Plus</a:t>
            </a:r>
            <a:endParaRPr lang="en-GB" sz="1600" b="1" i="0" u="none" strike="noStrike" cap="none" dirty="0">
              <a:solidFill>
                <a:schemeClr val="dk2"/>
              </a:solidFill>
              <a:latin typeface="Arial"/>
              <a:ea typeface="Arial"/>
              <a:cs typeface="Arial"/>
              <a:sym typeface="Arial"/>
            </a:endParaRPr>
          </a:p>
          <a:p>
            <a:pPr lvl="1" indent="-187325"/>
            <a:r>
              <a:rPr lang="en-GB" dirty="0"/>
              <a:t>Edexcel’s free online service giving instant and detailed analysis of your students’ exam and mock performance.</a:t>
            </a:r>
          </a:p>
          <a:p>
            <a:pPr lvl="1" indent="-187325"/>
            <a:r>
              <a:rPr lang="en-GB" dirty="0"/>
              <a:t>See your students’ scores for every exam question. </a:t>
            </a:r>
          </a:p>
          <a:p>
            <a:pPr lvl="1" indent="-187325"/>
            <a:r>
              <a:rPr lang="en-GB" dirty="0"/>
              <a:t>Understand how your students’ performance compares with Edexcel national averages.</a:t>
            </a:r>
          </a:p>
        </p:txBody>
      </p:sp>
      <p:sp>
        <p:nvSpPr>
          <p:cNvPr id="401" name="Shape 40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43</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493974617"/>
      </p:ext>
    </p:extLst>
  </p:cSld>
  <p:clrMapOvr>
    <a:masterClrMapping/>
  </p:clrMapOvr>
  <p:transition spd="slow">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Shape 742"/>
          <p:cNvSpPr txBox="1">
            <a:spLocks noGrp="1"/>
          </p:cNvSpPr>
          <p:nvPr>
            <p:ph type="ctrTitle"/>
          </p:nvPr>
        </p:nvSpPr>
        <p:spPr>
          <a:xfrm>
            <a:off x="2333624" y="2728866"/>
            <a:ext cx="4656674" cy="985884"/>
          </a:xfrm>
          <a:prstGeom prst="rect">
            <a:avLst/>
          </a:prstGeom>
          <a:noFill/>
          <a:ln>
            <a:noFill/>
          </a:ln>
        </p:spPr>
        <p:txBody>
          <a:bodyPr lIns="0" tIns="0" rIns="0" bIns="0" anchor="b" anchorCtr="0">
            <a:noAutofit/>
          </a:bodyPr>
          <a:lstStyle/>
          <a:p>
            <a:pPr marL="0" marR="0" lvl="0" indent="0" algn="ctr" rtl="0">
              <a:lnSpc>
                <a:spcPct val="117647"/>
              </a:lnSpc>
              <a:spcBef>
                <a:spcPts val="0"/>
              </a:spcBef>
              <a:buClr>
                <a:schemeClr val="dk2"/>
              </a:buClr>
              <a:buSzPct val="25000"/>
              <a:buFont typeface="Times New Roman"/>
              <a:buNone/>
            </a:pPr>
            <a:r>
              <a:rPr lang="en-GB" sz="3400" b="1" i="0" u="none" strike="noStrike" cap="none">
                <a:solidFill>
                  <a:schemeClr val="dk2"/>
                </a:solidFill>
                <a:latin typeface="Times New Roman"/>
                <a:ea typeface="Times New Roman"/>
                <a:cs typeface="Times New Roman"/>
                <a:sym typeface="Times New Roman"/>
              </a:rPr>
              <a:t>There’s so much </a:t>
            </a:r>
            <a:br>
              <a:rPr lang="en-GB" sz="3400" b="1" i="0" u="none" strike="noStrike" cap="none">
                <a:solidFill>
                  <a:schemeClr val="dk2"/>
                </a:solidFill>
                <a:latin typeface="Times New Roman"/>
                <a:ea typeface="Times New Roman"/>
                <a:cs typeface="Times New Roman"/>
                <a:sym typeface="Times New Roman"/>
              </a:rPr>
            </a:br>
            <a:r>
              <a:rPr lang="en-GB" sz="3400" b="1" i="0" u="none" strike="noStrike" cap="none">
                <a:solidFill>
                  <a:schemeClr val="dk2"/>
                </a:solidFill>
                <a:latin typeface="Times New Roman"/>
                <a:ea typeface="Times New Roman"/>
                <a:cs typeface="Times New Roman"/>
                <a:sym typeface="Times New Roman"/>
              </a:rPr>
              <a:t>more to learn</a:t>
            </a:r>
          </a:p>
        </p:txBody>
      </p:sp>
      <p:sp>
        <p:nvSpPr>
          <p:cNvPr id="743" name="Shape 743"/>
          <p:cNvSpPr txBox="1">
            <a:spLocks noGrp="1"/>
          </p:cNvSpPr>
          <p:nvPr>
            <p:ph type="body" idx="1"/>
          </p:nvPr>
        </p:nvSpPr>
        <p:spPr>
          <a:xfrm>
            <a:off x="2343150" y="3829050"/>
            <a:ext cx="4743450" cy="638174"/>
          </a:xfrm>
          <a:prstGeom prst="rect">
            <a:avLst/>
          </a:prstGeom>
          <a:noFill/>
          <a:ln>
            <a:noFill/>
          </a:ln>
        </p:spPr>
        <p:txBody>
          <a:bodyPr lIns="0" tIns="0" rIns="0" bIns="0" anchor="t" anchorCtr="0">
            <a:noAutofit/>
          </a:bodyPr>
          <a:lstStyle/>
          <a:p>
            <a:pPr marL="0" marR="0" lvl="0" indent="0" algn="ctr" rtl="0">
              <a:lnSpc>
                <a:spcPct val="131250"/>
              </a:lnSpc>
              <a:spcBef>
                <a:spcPts val="0"/>
              </a:spcBef>
              <a:spcAft>
                <a:spcPts val="0"/>
              </a:spcAft>
              <a:buClr>
                <a:schemeClr val="lt2"/>
              </a:buClr>
              <a:buSzPct val="25000"/>
              <a:buFont typeface="Arial"/>
              <a:buNone/>
            </a:pPr>
            <a:r>
              <a:rPr lang="en-GB" sz="1600" b="0" i="0" u="none" strike="noStrike" cap="none" dirty="0">
                <a:solidFill>
                  <a:schemeClr val="lt2"/>
                </a:solidFill>
                <a:latin typeface="Arial"/>
                <a:ea typeface="Arial"/>
                <a:cs typeface="Arial"/>
                <a:sym typeface="Arial"/>
              </a:rPr>
              <a:t>Find out more about our range of events at </a:t>
            </a:r>
          </a:p>
          <a:p>
            <a:pPr lvl="0">
              <a:buSzPct val="25000"/>
            </a:pPr>
            <a:r>
              <a:rPr lang="en-GB" dirty="0">
                <a:hlinkClick r:id="rId3"/>
              </a:rPr>
              <a:t>http://qualifications.pearson.com/training</a:t>
            </a:r>
            <a:endParaRPr lang="en-GB" sz="1600" b="0" i="0" u="none" strike="noStrike" cap="none" dirty="0">
              <a:solidFill>
                <a:schemeClr val="lt2"/>
              </a:solidFill>
              <a:latin typeface="Arial"/>
              <a:ea typeface="Arial"/>
              <a:cs typeface="Arial"/>
              <a:sym typeface="Arial"/>
            </a:endParaRPr>
          </a:p>
        </p:txBody>
      </p:sp>
    </p:spTree>
  </p:cSld>
  <p:clrMapOvr>
    <a:masterClrMapping/>
  </p:clrMapOvr>
  <p:transition spd="slow">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spTree>
    <p:extLst>
      <p:ext uri="{BB962C8B-B14F-4D97-AF65-F5344CB8AC3E}">
        <p14:creationId xmlns:p14="http://schemas.microsoft.com/office/powerpoint/2010/main" val="2147925013"/>
      </p:ext>
    </p:extLst>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50" name="Shape 450"/>
          <p:cNvSpPr txBox="1">
            <a:spLocks noGrp="1"/>
          </p:cNvSpPr>
          <p:nvPr>
            <p:ph type="body" idx="1"/>
          </p:nvPr>
        </p:nvSpPr>
        <p:spPr>
          <a:xfrm>
            <a:off x="724618" y="2687950"/>
            <a:ext cx="2191109" cy="428625"/>
          </a:xfrm>
          <a:prstGeom prst="rect">
            <a:avLst/>
          </a:prstGeom>
          <a:noFill/>
          <a:ln>
            <a:noFill/>
          </a:ln>
        </p:spPr>
        <p:txBody>
          <a:bodyPr lIns="0" tIns="0" rIns="0" bIns="0" anchor="ctr" anchorCtr="0">
            <a:noAutofit/>
          </a:bodyPr>
          <a:lstStyle/>
          <a:p>
            <a:pPr lvl="0">
              <a:buSzPct val="25000"/>
            </a:pPr>
            <a:r>
              <a:rPr lang="en-GB" dirty="0"/>
              <a:t>Content</a:t>
            </a:r>
          </a:p>
        </p:txBody>
      </p:sp>
      <p:sp>
        <p:nvSpPr>
          <p:cNvPr id="451" name="Shape 451"/>
          <p:cNvSpPr txBox="1">
            <a:spLocks noGrp="1"/>
          </p:cNvSpPr>
          <p:nvPr>
            <p:ph type="body" idx="2"/>
          </p:nvPr>
        </p:nvSpPr>
        <p:spPr>
          <a:xfrm>
            <a:off x="737418" y="3226998"/>
            <a:ext cx="2245968" cy="1727387"/>
          </a:xfrm>
          <a:prstGeom prst="rect">
            <a:avLst/>
          </a:prstGeom>
          <a:noFill/>
          <a:ln>
            <a:noFill/>
          </a:ln>
        </p:spPr>
        <p:txBody>
          <a:bodyPr lIns="0" tIns="0" rIns="0" bIns="0" anchor="t" anchorCtr="0">
            <a:noAutofit/>
          </a:bodyPr>
          <a:lstStyle/>
          <a:p>
            <a:pPr marL="0" marR="0" lvl="0" indent="0" algn="l" rtl="0">
              <a:lnSpc>
                <a:spcPct val="116666"/>
              </a:lnSpc>
              <a:spcBef>
                <a:spcPts val="0"/>
              </a:spcBef>
              <a:spcAft>
                <a:spcPts val="0"/>
              </a:spcAft>
              <a:buClr>
                <a:srgbClr val="000000"/>
              </a:buClr>
              <a:buSzPct val="25000"/>
              <a:buFont typeface="Arial"/>
              <a:buNone/>
            </a:pPr>
            <a:r>
              <a:rPr lang="en-GB" dirty="0"/>
              <a:t>S</a:t>
            </a:r>
            <a:r>
              <a:rPr lang="en-GB" sz="1200" b="0" i="0" u="none" strike="noStrike" cap="none" dirty="0">
                <a:solidFill>
                  <a:srgbClr val="000000"/>
                </a:solidFill>
                <a:latin typeface="Arial"/>
                <a:ea typeface="Arial"/>
                <a:cs typeface="Arial"/>
                <a:sym typeface="Arial"/>
              </a:rPr>
              <a:t>ection A:</a:t>
            </a:r>
          </a:p>
          <a:p>
            <a:pPr marL="0" marR="0" lvl="0" indent="0" algn="l" rtl="0">
              <a:lnSpc>
                <a:spcPct val="116666"/>
              </a:lnSpc>
              <a:spcBef>
                <a:spcPts val="0"/>
              </a:spcBef>
              <a:spcAft>
                <a:spcPts val="0"/>
              </a:spcAft>
              <a:buClr>
                <a:srgbClr val="000000"/>
              </a:buClr>
              <a:buSzPct val="25000"/>
              <a:buFont typeface="Arial"/>
              <a:buNone/>
            </a:pPr>
            <a:r>
              <a:rPr lang="en-GB" dirty="0"/>
              <a:t>Unseen extract analysis based on one text  from the Edexcel Anthology and one linked, unseen text</a:t>
            </a:r>
            <a:endParaRPr lang="en-GB" sz="1200" b="0" i="0" u="none" strike="noStrike" cap="none" dirty="0">
              <a:solidFill>
                <a:srgbClr val="000000"/>
              </a:solidFill>
              <a:latin typeface="Arial"/>
              <a:ea typeface="Arial"/>
              <a:cs typeface="Arial"/>
              <a:sym typeface="Arial"/>
            </a:endParaRPr>
          </a:p>
          <a:p>
            <a:pPr marL="0" marR="0" lvl="0" indent="0" algn="l" rtl="0">
              <a:lnSpc>
                <a:spcPct val="116666"/>
              </a:lnSpc>
              <a:spcBef>
                <a:spcPts val="0"/>
              </a:spcBef>
              <a:spcAft>
                <a:spcPts val="0"/>
              </a:spcAft>
              <a:buClr>
                <a:srgbClr val="000000"/>
              </a:buClr>
              <a:buSzPct val="25000"/>
              <a:buFont typeface="Arial"/>
              <a:buNone/>
            </a:pPr>
            <a:r>
              <a:rPr lang="en-GB" dirty="0"/>
              <a:t>Section B:</a:t>
            </a:r>
          </a:p>
          <a:p>
            <a:pPr marL="0" marR="0" lvl="0" indent="0" algn="l" rtl="0">
              <a:lnSpc>
                <a:spcPct val="116666"/>
              </a:lnSpc>
              <a:spcBef>
                <a:spcPts val="0"/>
              </a:spcBef>
              <a:spcAft>
                <a:spcPts val="0"/>
              </a:spcAft>
              <a:buClr>
                <a:srgbClr val="000000"/>
              </a:buClr>
              <a:buSzPct val="25000"/>
              <a:buFont typeface="Arial"/>
              <a:buNone/>
            </a:pPr>
            <a:r>
              <a:rPr lang="en-GB" sz="1200" b="0" i="0" u="none" strike="noStrike" cap="none" dirty="0">
                <a:solidFill>
                  <a:srgbClr val="000000"/>
                </a:solidFill>
                <a:latin typeface="Arial"/>
                <a:ea typeface="Arial"/>
                <a:cs typeface="Arial"/>
                <a:sym typeface="Arial"/>
              </a:rPr>
              <a:t>Investigation of drama text using extract as starting point and extending across whole play.</a:t>
            </a:r>
            <a:endParaRPr sz="1200" b="0" i="0" u="none" strike="noStrike" cap="none" dirty="0">
              <a:solidFill>
                <a:srgbClr val="000000"/>
              </a:solidFill>
              <a:latin typeface="Arial"/>
              <a:ea typeface="Arial"/>
              <a:cs typeface="Arial"/>
              <a:sym typeface="Arial"/>
            </a:endParaRPr>
          </a:p>
        </p:txBody>
      </p:sp>
      <p:sp>
        <p:nvSpPr>
          <p:cNvPr id="452" name="Shape 452"/>
          <p:cNvSpPr txBox="1">
            <a:spLocks noGrp="1"/>
          </p:cNvSpPr>
          <p:nvPr>
            <p:ph type="body" idx="3"/>
          </p:nvPr>
        </p:nvSpPr>
        <p:spPr>
          <a:xfrm>
            <a:off x="3516475" y="2687950"/>
            <a:ext cx="2191109" cy="428625"/>
          </a:xfrm>
          <a:prstGeom prst="rect">
            <a:avLst/>
          </a:prstGeom>
          <a:noFill/>
          <a:ln>
            <a:noFill/>
          </a:ln>
        </p:spPr>
        <p:txBody>
          <a:bodyPr lIns="0" tIns="0" rIns="0" bIns="0" anchor="ctr" anchorCtr="0">
            <a:noAutofit/>
          </a:bodyPr>
          <a:lstStyle/>
          <a:p>
            <a:pPr lvl="0">
              <a:buSzPct val="25000"/>
            </a:pPr>
            <a:r>
              <a:rPr lang="en-GB" sz="1400" dirty="0"/>
              <a:t>Assessment Objectives / Skills Tested</a:t>
            </a:r>
          </a:p>
        </p:txBody>
      </p:sp>
      <p:sp>
        <p:nvSpPr>
          <p:cNvPr id="453" name="Shape 453"/>
          <p:cNvSpPr txBox="1">
            <a:spLocks noGrp="1"/>
          </p:cNvSpPr>
          <p:nvPr>
            <p:ph type="body" idx="4"/>
          </p:nvPr>
        </p:nvSpPr>
        <p:spPr>
          <a:xfrm>
            <a:off x="3374967" y="3226998"/>
            <a:ext cx="2360047" cy="1926893"/>
          </a:xfrm>
          <a:prstGeom prst="rect">
            <a:avLst/>
          </a:prstGeom>
          <a:noFill/>
          <a:ln>
            <a:noFill/>
          </a:ln>
        </p:spPr>
        <p:txBody>
          <a:bodyPr lIns="0" tIns="0" rIns="0" bIns="0" anchor="t" anchorCtr="0">
            <a:noAutofit/>
          </a:bodyPr>
          <a:lstStyle/>
          <a:p>
            <a:pPr marL="0" marR="0" lvl="0" indent="0" algn="l" rtl="0">
              <a:lnSpc>
                <a:spcPct val="116666"/>
              </a:lnSpc>
              <a:spcBef>
                <a:spcPts val="0"/>
              </a:spcBef>
              <a:spcAft>
                <a:spcPts val="0"/>
              </a:spcAft>
              <a:buClr>
                <a:srgbClr val="000000"/>
              </a:buClr>
              <a:buSzPct val="25000"/>
              <a:buFont typeface="Arial"/>
              <a:buNone/>
            </a:pPr>
            <a:r>
              <a:rPr lang="en-GB" dirty="0"/>
              <a:t>Q1: AO1, AO2 , AO3 &amp; AO4 </a:t>
            </a:r>
          </a:p>
          <a:p>
            <a:pPr marL="0" marR="0" lvl="0" indent="0" algn="l" rtl="0">
              <a:lnSpc>
                <a:spcPct val="116666"/>
              </a:lnSpc>
              <a:spcBef>
                <a:spcPts val="0"/>
              </a:spcBef>
              <a:spcAft>
                <a:spcPts val="0"/>
              </a:spcAft>
              <a:buClr>
                <a:srgbClr val="000000"/>
              </a:buClr>
              <a:buSzPct val="25000"/>
              <a:buFont typeface="Arial"/>
              <a:buNone/>
            </a:pPr>
            <a:r>
              <a:rPr lang="en-GB" dirty="0"/>
              <a:t>Q2: AO1,AO2 &amp; AO3</a:t>
            </a:r>
          </a:p>
          <a:p>
            <a:pPr marL="0" marR="0" lvl="0" indent="0" algn="l" rtl="0">
              <a:lnSpc>
                <a:spcPct val="116666"/>
              </a:lnSpc>
              <a:spcBef>
                <a:spcPts val="0"/>
              </a:spcBef>
              <a:spcAft>
                <a:spcPts val="0"/>
              </a:spcAft>
              <a:buClr>
                <a:srgbClr val="000000"/>
              </a:buClr>
              <a:buSzPct val="25000"/>
              <a:buFont typeface="Arial"/>
              <a:buNone/>
            </a:pPr>
            <a:endParaRPr lang="en-GB" dirty="0"/>
          </a:p>
          <a:p>
            <a:pPr marL="0" marR="0" lvl="0" indent="0" algn="l" rtl="0">
              <a:lnSpc>
                <a:spcPct val="116666"/>
              </a:lnSpc>
              <a:spcBef>
                <a:spcPts val="0"/>
              </a:spcBef>
              <a:spcAft>
                <a:spcPts val="0"/>
              </a:spcAft>
              <a:buClr>
                <a:srgbClr val="000000"/>
              </a:buClr>
              <a:buSzPct val="25000"/>
              <a:buFont typeface="Arial"/>
              <a:buNone/>
            </a:pPr>
            <a:r>
              <a:rPr lang="en-GB" dirty="0"/>
              <a:t>AO1/2: Understanding of writer’s craft; use of lang-lit terminology and concepts</a:t>
            </a:r>
          </a:p>
          <a:p>
            <a:pPr marL="0" marR="0" lvl="0" indent="0" algn="l" rtl="0">
              <a:lnSpc>
                <a:spcPct val="116666"/>
              </a:lnSpc>
              <a:spcBef>
                <a:spcPts val="0"/>
              </a:spcBef>
              <a:spcAft>
                <a:spcPts val="0"/>
              </a:spcAft>
              <a:buClr>
                <a:srgbClr val="000000"/>
              </a:buClr>
              <a:buSzPct val="25000"/>
              <a:buFont typeface="Arial"/>
              <a:buNone/>
            </a:pPr>
            <a:r>
              <a:rPr lang="en-GB" dirty="0"/>
              <a:t>AO3: Relevant contextual factors (both contexts of production;</a:t>
            </a:r>
            <a:r>
              <a:rPr lang="en-GB" sz="1200" b="0" i="0" u="none" strike="noStrike" cap="none" dirty="0">
                <a:solidFill>
                  <a:srgbClr val="000000"/>
                </a:solidFill>
                <a:latin typeface="Arial"/>
                <a:ea typeface="Arial"/>
                <a:cs typeface="Arial"/>
                <a:sym typeface="Arial"/>
              </a:rPr>
              <a:t> </a:t>
            </a:r>
          </a:p>
          <a:p>
            <a:pPr marL="0" marR="0" lvl="0" indent="0" algn="l" rtl="0">
              <a:lnSpc>
                <a:spcPct val="116666"/>
              </a:lnSpc>
              <a:spcBef>
                <a:spcPts val="0"/>
              </a:spcBef>
              <a:spcAft>
                <a:spcPts val="0"/>
              </a:spcAft>
              <a:buClr>
                <a:srgbClr val="000000"/>
              </a:buClr>
              <a:buSzPct val="25000"/>
              <a:buFont typeface="Arial"/>
              <a:buNone/>
            </a:pPr>
            <a:r>
              <a:rPr lang="en-GB" sz="1200" b="0" i="0" u="none" strike="noStrike" cap="none" dirty="0">
                <a:solidFill>
                  <a:srgbClr val="000000"/>
                </a:solidFill>
                <a:latin typeface="Arial"/>
                <a:ea typeface="Arial"/>
                <a:cs typeface="Arial"/>
                <a:sym typeface="Arial"/>
              </a:rPr>
              <a:t>AO4 Comparison between texts</a:t>
            </a:r>
          </a:p>
          <a:p>
            <a:pPr marL="0" marR="0" lvl="0" indent="0" algn="l" rtl="0">
              <a:lnSpc>
                <a:spcPct val="116666"/>
              </a:lnSpc>
              <a:spcBef>
                <a:spcPts val="0"/>
              </a:spcBef>
              <a:spcAft>
                <a:spcPts val="0"/>
              </a:spcAft>
              <a:buClr>
                <a:srgbClr val="000000"/>
              </a:buClr>
              <a:buSzPct val="25000"/>
              <a:buFont typeface="Arial"/>
              <a:buNone/>
            </a:pPr>
            <a:endParaRPr sz="1200" b="0" i="0" u="none" strike="noStrike" cap="none" dirty="0">
              <a:solidFill>
                <a:srgbClr val="000000"/>
              </a:solidFill>
              <a:latin typeface="Arial"/>
              <a:ea typeface="Arial"/>
              <a:cs typeface="Arial"/>
              <a:sym typeface="Arial"/>
            </a:endParaRPr>
          </a:p>
        </p:txBody>
      </p:sp>
      <p:sp>
        <p:nvSpPr>
          <p:cNvPr id="454" name="Shape 454"/>
          <p:cNvSpPr txBox="1">
            <a:spLocks noGrp="1"/>
          </p:cNvSpPr>
          <p:nvPr>
            <p:ph type="body" idx="5"/>
          </p:nvPr>
        </p:nvSpPr>
        <p:spPr>
          <a:xfrm>
            <a:off x="6208778" y="2687950"/>
            <a:ext cx="2191109" cy="428625"/>
          </a:xfrm>
          <a:prstGeom prst="rect">
            <a:avLst/>
          </a:prstGeom>
          <a:noFill/>
          <a:ln>
            <a:noFill/>
          </a:ln>
        </p:spPr>
        <p:txBody>
          <a:bodyPr lIns="0" tIns="0" rIns="0" bIns="0" anchor="ctr" anchorCtr="0">
            <a:noAutofit/>
          </a:bodyPr>
          <a:lstStyle/>
          <a:p>
            <a:pPr lvl="0">
              <a:buSzPct val="25000"/>
            </a:pPr>
            <a:r>
              <a:rPr lang="en-GB" sz="1400" dirty="0"/>
              <a:t>Structure of Assessment</a:t>
            </a:r>
          </a:p>
        </p:txBody>
      </p:sp>
      <p:sp>
        <p:nvSpPr>
          <p:cNvPr id="455" name="Shape 455"/>
          <p:cNvSpPr txBox="1">
            <a:spLocks noGrp="1"/>
          </p:cNvSpPr>
          <p:nvPr>
            <p:ph type="body" idx="6"/>
          </p:nvPr>
        </p:nvSpPr>
        <p:spPr>
          <a:xfrm>
            <a:off x="6221580" y="3226998"/>
            <a:ext cx="2245968" cy="1552035"/>
          </a:xfrm>
          <a:prstGeom prst="rect">
            <a:avLst/>
          </a:prstGeom>
          <a:noFill/>
          <a:ln>
            <a:noFill/>
          </a:ln>
        </p:spPr>
        <p:txBody>
          <a:bodyPr lIns="0" tIns="0" rIns="0" bIns="0" anchor="t" anchorCtr="0">
            <a:noAutofit/>
          </a:bodyPr>
          <a:lstStyle/>
          <a:p>
            <a:pPr marL="0" marR="0" lvl="0" indent="0" algn="l" rtl="0">
              <a:lnSpc>
                <a:spcPct val="116666"/>
              </a:lnSpc>
              <a:spcBef>
                <a:spcPts val="0"/>
              </a:spcBef>
              <a:spcAft>
                <a:spcPts val="0"/>
              </a:spcAft>
              <a:buClr>
                <a:srgbClr val="000000"/>
              </a:buClr>
              <a:buSzPct val="25000"/>
              <a:buFont typeface="Arial"/>
              <a:buNone/>
            </a:pPr>
            <a:r>
              <a:rPr lang="en-GB" dirty="0"/>
              <a:t>Written examination: </a:t>
            </a:r>
          </a:p>
          <a:p>
            <a:pPr marL="0" marR="0" lvl="0" indent="0" algn="l" rtl="0">
              <a:lnSpc>
                <a:spcPct val="116666"/>
              </a:lnSpc>
              <a:spcBef>
                <a:spcPts val="0"/>
              </a:spcBef>
              <a:spcAft>
                <a:spcPts val="0"/>
              </a:spcAft>
              <a:buClr>
                <a:srgbClr val="000000"/>
              </a:buClr>
              <a:buSzPct val="25000"/>
              <a:buFont typeface="Arial"/>
              <a:buNone/>
            </a:pPr>
            <a:r>
              <a:rPr lang="en-GB" sz="1200" b="0" i="0" u="none" strike="noStrike" cap="none" dirty="0">
                <a:solidFill>
                  <a:srgbClr val="000000"/>
                </a:solidFill>
                <a:latin typeface="Arial"/>
                <a:ea typeface="Arial"/>
                <a:cs typeface="Arial"/>
                <a:sym typeface="Arial"/>
              </a:rPr>
              <a:t>2 hours 30 minutes</a:t>
            </a:r>
          </a:p>
          <a:p>
            <a:pPr marL="0" marR="0" lvl="0" indent="0" algn="l" rtl="0">
              <a:lnSpc>
                <a:spcPct val="116666"/>
              </a:lnSpc>
              <a:spcBef>
                <a:spcPts val="0"/>
              </a:spcBef>
              <a:spcAft>
                <a:spcPts val="0"/>
              </a:spcAft>
              <a:buClr>
                <a:srgbClr val="000000"/>
              </a:buClr>
              <a:buSzPct val="25000"/>
              <a:buFont typeface="Arial"/>
              <a:buNone/>
            </a:pPr>
            <a:endParaRPr lang="en-GB" dirty="0"/>
          </a:p>
          <a:p>
            <a:pPr marL="0" marR="0" lvl="0" indent="0" algn="l" rtl="0">
              <a:lnSpc>
                <a:spcPct val="116666"/>
              </a:lnSpc>
              <a:spcBef>
                <a:spcPts val="0"/>
              </a:spcBef>
              <a:spcAft>
                <a:spcPts val="0"/>
              </a:spcAft>
              <a:buClr>
                <a:srgbClr val="000000"/>
              </a:buClr>
              <a:buSzPct val="25000"/>
              <a:buFont typeface="Arial"/>
              <a:buNone/>
            </a:pPr>
            <a:r>
              <a:rPr lang="en-GB" dirty="0"/>
              <a:t>Clean copies of drama texts to be taken into the examination centre.</a:t>
            </a:r>
            <a:endParaRPr lang="en-GB" sz="1200" b="0" i="0" u="none" strike="noStrike" cap="none" dirty="0">
              <a:solidFill>
                <a:srgbClr val="000000"/>
              </a:solidFill>
              <a:latin typeface="Arial"/>
              <a:ea typeface="Arial"/>
              <a:cs typeface="Arial"/>
              <a:sym typeface="Arial"/>
            </a:endParaRPr>
          </a:p>
        </p:txBody>
      </p:sp>
      <p:sp>
        <p:nvSpPr>
          <p:cNvPr id="457" name="Shape 457"/>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5</a:t>
            </a:fld>
            <a:endParaRPr lang="en-GB" sz="800" b="1">
              <a:solidFill>
                <a:schemeClr val="lt2"/>
              </a:solidFill>
              <a:latin typeface="Arial"/>
              <a:ea typeface="Arial"/>
              <a:cs typeface="Arial"/>
              <a:sym typeface="Arial"/>
            </a:endParaRPr>
          </a:p>
        </p:txBody>
      </p:sp>
      <p:sp>
        <p:nvSpPr>
          <p:cNvPr id="12" name="_s156679"/>
          <p:cNvSpPr>
            <a:spLocks noChangeArrowheads="1"/>
          </p:cNvSpPr>
          <p:nvPr/>
        </p:nvSpPr>
        <p:spPr bwMode="auto">
          <a:xfrm>
            <a:off x="1342161" y="1606203"/>
            <a:ext cx="6120679" cy="736689"/>
          </a:xfrm>
          <a:prstGeom prst="roundRect">
            <a:avLst>
              <a:gd name="adj" fmla="val 16667"/>
            </a:avLst>
          </a:prstGeom>
          <a:solidFill>
            <a:schemeClr val="bg2">
              <a:lumMod val="75000"/>
            </a:schemeClr>
          </a:solidFill>
          <a:ln w="9525">
            <a:solidFill>
              <a:srgbClr val="000000"/>
            </a:solidFill>
            <a:round/>
            <a:headEnd/>
            <a:tailEnd/>
          </a:ln>
        </p:spPr>
        <p:txBody>
          <a:bodyPr wrap="none" lIns="84768" tIns="42383" rIns="84768" bIns="42383" anchor="ct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altLang="en-US" sz="16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Introduction to the Assessment</a:t>
            </a:r>
            <a:endParaRPr kumimoji="0" lang="en-US" altLang="en-US" sz="16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cxnSp>
        <p:nvCxnSpPr>
          <p:cNvPr id="15" name="_s156678"/>
          <p:cNvCxnSpPr>
            <a:cxnSpLocks noChangeShapeType="1"/>
          </p:cNvCxnSpPr>
          <p:nvPr/>
        </p:nvCxnSpPr>
        <p:spPr bwMode="auto">
          <a:xfrm rot="5400000" flipH="1" flipV="1">
            <a:off x="2838463" y="1161166"/>
            <a:ext cx="289845" cy="2653299"/>
          </a:xfrm>
          <a:prstGeom prst="bentConnector3">
            <a:avLst>
              <a:gd name="adj1" fmla="val 50000"/>
            </a:avLst>
          </a:prstGeom>
          <a:noFill/>
          <a:ln w="28575">
            <a:solidFill>
              <a:srgbClr val="000000"/>
            </a:solidFill>
            <a:miter lim="800000"/>
            <a:headEnd/>
            <a:tailEnd/>
          </a:ln>
          <a:extLst>
            <a:ext uri="{909E8E84-426E-40DD-AFC4-6F175D3DCCD1}">
              <a14:hiddenFill xmlns:a14="http://schemas.microsoft.com/office/drawing/2010/main">
                <a:noFill/>
              </a14:hiddenFill>
            </a:ext>
          </a:extLst>
        </p:spPr>
      </p:cxnSp>
      <p:cxnSp>
        <p:nvCxnSpPr>
          <p:cNvPr id="16" name="_s156676"/>
          <p:cNvCxnSpPr>
            <a:cxnSpLocks noChangeShapeType="1"/>
          </p:cNvCxnSpPr>
          <p:nvPr/>
        </p:nvCxnSpPr>
        <p:spPr bwMode="auto">
          <a:xfrm rot="16200000" flipV="1">
            <a:off x="5493881" y="1172130"/>
            <a:ext cx="263678" cy="2631371"/>
          </a:xfrm>
          <a:prstGeom prst="bentConnector3">
            <a:avLst>
              <a:gd name="adj1" fmla="val 49999"/>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8" name="Straight Connector 7"/>
          <p:cNvCxnSpPr/>
          <p:nvPr/>
        </p:nvCxnSpPr>
        <p:spPr>
          <a:xfrm>
            <a:off x="4310034" y="2487815"/>
            <a:ext cx="0" cy="144924"/>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20020165"/>
      </p:ext>
    </p:extLst>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529542"/>
            <a:ext cx="4283999" cy="377397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2400" dirty="0">
                <a:solidFill>
                  <a:srgbClr val="FF0000"/>
                </a:solidFill>
              </a:rPr>
              <a:t>INSERT POLL</a:t>
            </a:r>
            <a:r>
              <a:rPr lang="en-GB" sz="2400" dirty="0"/>
              <a:t>:</a:t>
            </a:r>
            <a:br>
              <a:rPr lang="en-GB" sz="2400" dirty="0"/>
            </a:br>
            <a:r>
              <a:rPr lang="en-GB" sz="2400" dirty="0"/>
              <a:t/>
            </a:r>
            <a:br>
              <a:rPr lang="en-GB" sz="2400" dirty="0"/>
            </a:br>
            <a:r>
              <a:rPr lang="en-GB" sz="2400" dirty="0"/>
              <a:t>Which texts did you study for Section B of the examination?</a:t>
            </a:r>
            <a:r>
              <a:rPr lang="en-GB" sz="2000" dirty="0"/>
              <a:t/>
            </a:r>
            <a:br>
              <a:rPr lang="en-GB" sz="2000" dirty="0"/>
            </a:br>
            <a:r>
              <a:rPr lang="en-GB" sz="2000" b="1" i="0" u="none" strike="noStrike" cap="none" dirty="0">
                <a:solidFill>
                  <a:schemeClr val="dk2"/>
                </a:solidFill>
                <a:latin typeface="Times New Roman"/>
                <a:ea typeface="Times New Roman"/>
                <a:cs typeface="Times New Roman"/>
                <a:sym typeface="Times New Roman"/>
              </a:rPr>
              <a:t> </a:t>
            </a:r>
            <a:br>
              <a:rPr lang="en-GB" sz="20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endParaRPr lang="en-GB" sz="2000" b="1" i="0" u="none" strike="noStrike" cap="none" dirty="0">
              <a:solidFill>
                <a:schemeClr val="dk2"/>
              </a:solidFill>
              <a:latin typeface="Times New Roman"/>
              <a:ea typeface="Times New Roman"/>
              <a:cs typeface="Times New Roman"/>
              <a:sym typeface="Times New Roman"/>
            </a:endParaRP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Shape 373"/>
          <p:cNvSpPr txBox="1">
            <a:spLocks noGrp="1"/>
          </p:cNvSpPr>
          <p:nvPr>
            <p:ph type="ctrTitle"/>
          </p:nvPr>
        </p:nvSpPr>
        <p:spPr>
          <a:xfrm>
            <a:off x="1446415" y="2394066"/>
            <a:ext cx="6372559" cy="1704088"/>
          </a:xfrm>
          <a:prstGeom prst="rect">
            <a:avLst/>
          </a:prstGeom>
          <a:noFill/>
          <a:ln>
            <a:noFill/>
          </a:ln>
        </p:spPr>
        <p:txBody>
          <a:bodyPr lIns="0" tIns="0" rIns="0" bIns="0" anchor="ctr" anchorCtr="0">
            <a:noAutofit/>
          </a:bodyPr>
          <a:lstStyle/>
          <a:p>
            <a:pPr marL="0" marR="0" lvl="0" indent="0" algn="ctr" rtl="0">
              <a:lnSpc>
                <a:spcPct val="117647"/>
              </a:lnSpc>
              <a:spcBef>
                <a:spcPts val="0"/>
              </a:spcBef>
              <a:buClr>
                <a:schemeClr val="lt2"/>
              </a:buClr>
              <a:buSzPct val="25000"/>
              <a:buFont typeface="Times New Roman"/>
              <a:buNone/>
            </a:pPr>
            <a:r>
              <a:rPr lang="en-GB" sz="3400" b="1" i="0" u="none" strike="noStrike" cap="none" dirty="0">
                <a:solidFill>
                  <a:schemeClr val="lt2"/>
                </a:solidFill>
                <a:latin typeface="Times New Roman"/>
                <a:ea typeface="Times New Roman"/>
                <a:cs typeface="Times New Roman"/>
                <a:sym typeface="Times New Roman"/>
              </a:rPr>
              <a:t>The Principal Examiner’s Report, 2017</a:t>
            </a:r>
            <a:br>
              <a:rPr lang="en-GB" sz="3400" b="1" i="0" u="none" strike="noStrike" cap="none" dirty="0">
                <a:solidFill>
                  <a:schemeClr val="lt2"/>
                </a:solidFill>
                <a:latin typeface="Times New Roman"/>
                <a:ea typeface="Times New Roman"/>
                <a:cs typeface="Times New Roman"/>
                <a:sym typeface="Times New Roman"/>
              </a:rPr>
            </a:br>
            <a:endParaRPr lang="en-GB" sz="3400" b="1" i="0" u="none" strike="noStrike" cap="none" dirty="0">
              <a:solidFill>
                <a:schemeClr val="lt2"/>
              </a:solidFill>
              <a:latin typeface="Times New Roman"/>
              <a:ea typeface="Times New Roman"/>
              <a:cs typeface="Times New Roman"/>
              <a:sym typeface="Times New Roman"/>
            </a:endParaRPr>
          </a:p>
        </p:txBody>
      </p:sp>
      <p:cxnSp>
        <p:nvCxnSpPr>
          <p:cNvPr id="374" name="Shape 374"/>
          <p:cNvCxnSpPr/>
          <p:nvPr/>
        </p:nvCxnSpPr>
        <p:spPr>
          <a:xfrm>
            <a:off x="8465042" y="6504780"/>
            <a:ext cx="0" cy="86399"/>
          </a:xfrm>
          <a:prstGeom prst="straightConnector1">
            <a:avLst/>
          </a:prstGeom>
          <a:noFill/>
          <a:ln w="9525" cap="flat" cmpd="sng">
            <a:solidFill>
              <a:srgbClr val="FFFFFF"/>
            </a:solidFill>
            <a:prstDash val="solid"/>
            <a:round/>
            <a:headEnd type="none" w="med" len="med"/>
            <a:tailEnd type="none" w="med" len="med"/>
          </a:ln>
        </p:spPr>
      </p:cxnSp>
      <p:sp>
        <p:nvSpPr>
          <p:cNvPr id="375" name="Shape 375"/>
          <p:cNvSpPr txBox="1"/>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rgbClr val="FFFFFF"/>
                </a:solidFill>
                <a:latin typeface="Arial"/>
                <a:ea typeface="Arial"/>
                <a:cs typeface="Arial"/>
                <a:sym typeface="Arial"/>
              </a:rPr>
              <a:t>7</a:t>
            </a:fld>
            <a:endParaRPr lang="en-GB" sz="800" b="1">
              <a:solidFill>
                <a:srgbClr val="FFFFFF"/>
              </a:solidFill>
              <a:latin typeface="Arial"/>
              <a:ea typeface="Arial"/>
              <a:cs typeface="Arial"/>
              <a:sym typeface="Arial"/>
            </a:endParaRP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41336" y="417599"/>
            <a:ext cx="7956427" cy="1959841"/>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a:t>
            </a:r>
            <a:br>
              <a:rPr lang="en-GB" dirty="0">
                <a:latin typeface="Verdana" panose="020B0604030504040204" pitchFamily="34" charset="0"/>
                <a:ea typeface="Verdana" panose="020B0604030504040204" pitchFamily="34" charset="0"/>
                <a:cs typeface="Verdana" panose="020B0604030504040204" pitchFamily="34" charset="0"/>
              </a:rPr>
            </a:br>
            <a:r>
              <a:rPr lang="en-GB" dirty="0">
                <a:latin typeface="Verdana" panose="020B0604030504040204" pitchFamily="34" charset="0"/>
                <a:ea typeface="Verdana" panose="020B0604030504040204" pitchFamily="34" charset="0"/>
                <a:cs typeface="Verdana" panose="020B0604030504040204" pitchFamily="34" charset="0"/>
              </a:rPr>
              <a:t>Q1: Key takeaways</a:t>
            </a:r>
            <a:endPar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541336" y="1795549"/>
            <a:ext cx="7387417" cy="4455622"/>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rgbClr val="000000"/>
              </a:buClr>
              <a:buSzPct val="25000"/>
              <a:buFont typeface="Arial"/>
              <a:buNone/>
            </a:pPr>
            <a:endParaRPr lang="en-IE" sz="1400" dirty="0"/>
          </a:p>
          <a:p>
            <a:pPr>
              <a:buSzPct val="25000"/>
            </a:pPr>
            <a:r>
              <a:rPr lang="en-IE" sz="1400" dirty="0"/>
              <a:t>“</a:t>
            </a:r>
            <a:r>
              <a:rPr lang="en-GB" sz="1400" dirty="0"/>
              <a:t>Successful responses explored a range of language features in both extracts. Exemplification was consistent and appropriate and the responses offered considered comment on the link between form and function. Terminology was fairly wide ranging and applied accurately at word, sentence and whole text level. Successful responses offered developed comment on the context of both extracts with consideration of the factors that influenced the production and reception of each.”</a:t>
            </a:r>
          </a:p>
          <a:p>
            <a:pPr>
              <a:buSzPct val="25000"/>
            </a:pPr>
            <a:endParaRPr lang="en-GB" sz="1400" dirty="0"/>
          </a:p>
          <a:p>
            <a:pPr>
              <a:buSzPct val="25000"/>
            </a:pPr>
            <a:r>
              <a:rPr lang="en-GB" sz="1400" dirty="0"/>
              <a:t>“Less successful responses picked upon some general language features although coverage of the extracts was sometimes uneven…In mid-lower level answers exemplification was inconsistent and sometimes inaccurate.  Levels of specific analysis and links between form and function were limited and/or undeveloped. Most candidates commented on the literary devices employed though they couldn't always say what functions they served.”</a:t>
            </a:r>
          </a:p>
          <a:p>
            <a:pPr>
              <a:buSzPct val="25000"/>
            </a:pPr>
            <a:endParaRPr lang="en-IE" sz="1400" dirty="0"/>
          </a:p>
          <a:p>
            <a:pPr marR="0" lvl="0" algn="l" rtl="0">
              <a:lnSpc>
                <a:spcPct val="118750"/>
              </a:lnSpc>
              <a:spcBef>
                <a:spcPts val="0"/>
              </a:spcBef>
              <a:spcAft>
                <a:spcPts val="0"/>
              </a:spcAft>
              <a:buClr>
                <a:srgbClr val="000000"/>
              </a:buClr>
              <a:buSzPct val="25000"/>
            </a:pPr>
            <a:endParaRPr lang="en-GB" sz="1600" b="0" i="0" u="none" strike="noStrike" cap="none" dirty="0">
              <a:solidFill>
                <a:srgbClr val="000000"/>
              </a:solidFill>
              <a:latin typeface="Arial"/>
              <a:ea typeface="Arial"/>
              <a:cs typeface="Arial"/>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8</a:t>
            </a:fld>
            <a:endParaRPr lang="en-GB" sz="800" b="1">
              <a:solidFill>
                <a:schemeClr val="lt2"/>
              </a:solidFill>
              <a:latin typeface="Arial"/>
              <a:ea typeface="Arial"/>
              <a:cs typeface="Arial"/>
              <a:sym typeface="Arial"/>
            </a:endParaRP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41336" y="417600"/>
            <a:ext cx="7956427" cy="1377950"/>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a:t>
            </a:r>
            <a:br>
              <a:rPr lang="en-GB" dirty="0">
                <a:latin typeface="Verdana" panose="020B0604030504040204" pitchFamily="34" charset="0"/>
                <a:ea typeface="Verdana" panose="020B0604030504040204" pitchFamily="34" charset="0"/>
                <a:cs typeface="Verdana" panose="020B0604030504040204" pitchFamily="34" charset="0"/>
              </a:rPr>
            </a:br>
            <a:r>
              <a:rPr lang="en-GB" dirty="0">
                <a:latin typeface="Verdana" panose="020B0604030504040204" pitchFamily="34" charset="0"/>
                <a:ea typeface="Verdana" panose="020B0604030504040204" pitchFamily="34" charset="0"/>
                <a:cs typeface="Verdana" panose="020B0604030504040204" pitchFamily="34" charset="0"/>
              </a:rPr>
              <a:t>Key points for Q1</a:t>
            </a:r>
            <a:br>
              <a:rPr lang="en-GB" dirty="0">
                <a:latin typeface="Verdana" panose="020B0604030504040204" pitchFamily="34" charset="0"/>
                <a:ea typeface="Verdana" panose="020B0604030504040204" pitchFamily="34" charset="0"/>
                <a:cs typeface="Verdana" panose="020B0604030504040204" pitchFamily="34" charset="0"/>
              </a:rPr>
            </a:br>
            <a:endPar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399012" y="1679171"/>
            <a:ext cx="7529742" cy="4810408"/>
          </a:xfrm>
          <a:prstGeom prst="rect">
            <a:avLst/>
          </a:prstGeom>
          <a:noFill/>
          <a:ln>
            <a:noFill/>
          </a:ln>
        </p:spPr>
        <p:txBody>
          <a:bodyPr lIns="0" tIns="0" rIns="0" bIns="0" anchor="t" anchorCtr="0">
            <a:noAutofit/>
          </a:bodyPr>
          <a:lstStyle/>
          <a:p>
            <a:pPr algn="just">
              <a:lnSpc>
                <a:spcPct val="115000"/>
              </a:lnSpc>
            </a:pPr>
            <a:r>
              <a:rPr lang="en-GB" dirty="0">
                <a:latin typeface="Verdana" panose="020B0604030504040204" pitchFamily="34" charset="0"/>
                <a:ea typeface="Times New Roman" panose="02020603050405020304" pitchFamily="18" charset="0"/>
                <a:cs typeface="Times New Roman" panose="02020603050405020304" pitchFamily="18" charset="0"/>
              </a:rPr>
              <a:t> </a:t>
            </a:r>
          </a:p>
          <a:p>
            <a:pPr algn="just">
              <a:lnSpc>
                <a:spcPct val="115000"/>
              </a:lnSpc>
            </a:pPr>
            <a:endParaRPr lang="en-GB" dirty="0">
              <a:latin typeface="Verdana" panose="020B0604030504040204" pitchFamily="34" charset="0"/>
              <a:ea typeface="Times New Roman" panose="02020603050405020304" pitchFamily="18" charset="0"/>
              <a:cs typeface="Times New Roman" panose="02020603050405020304" pitchFamily="18" charset="0"/>
            </a:endParaRPr>
          </a:p>
          <a:p>
            <a:pPr algn="just">
              <a:lnSpc>
                <a:spcPct val="115000"/>
              </a:lnSpc>
            </a:pPr>
            <a:endParaRPr lang="en-GB" sz="2800" dirty="0">
              <a:latin typeface="Verdana" panose="020B0604030504040204" pitchFamily="34" charset="0"/>
              <a:ea typeface="Calibri" panose="020F0502020204030204" pitchFamily="34" charset="0"/>
              <a:cs typeface="Times New Roman" panose="02020603050405020304" pitchFamily="18" charset="0"/>
            </a:endParaRPr>
          </a:p>
          <a:p>
            <a:pPr algn="just">
              <a:lnSpc>
                <a:spcPct val="115000"/>
              </a:lnSpc>
            </a:pPr>
            <a:endParaRPr lang="en-IE" sz="2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9</a:t>
            </a:fld>
            <a:endParaRPr lang="en-GB" sz="800" b="1">
              <a:solidFill>
                <a:schemeClr val="lt2"/>
              </a:solidFill>
              <a:latin typeface="Arial"/>
              <a:ea typeface="Arial"/>
              <a:cs typeface="Arial"/>
              <a:sym typeface="Arial"/>
            </a:endParaRPr>
          </a:p>
        </p:txBody>
      </p:sp>
      <p:sp>
        <p:nvSpPr>
          <p:cNvPr id="2" name="Rectangle 1">
            <a:extLst>
              <a:ext uri="{FF2B5EF4-FFF2-40B4-BE49-F238E27FC236}">
                <a16:creationId xmlns="" xmlns:a16="http://schemas.microsoft.com/office/drawing/2014/main" id="{285E23A9-44A0-4843-9512-8739F3A4341D}"/>
              </a:ext>
            </a:extLst>
          </p:cNvPr>
          <p:cNvSpPr/>
          <p:nvPr/>
        </p:nvSpPr>
        <p:spPr>
          <a:xfrm>
            <a:off x="541336" y="1928553"/>
            <a:ext cx="7956426" cy="4493538"/>
          </a:xfrm>
          <a:prstGeom prst="rect">
            <a:avLst/>
          </a:prstGeom>
        </p:spPr>
        <p:txBody>
          <a:bodyPr wrap="square">
            <a:spAutoFit/>
          </a:bodyPr>
          <a:lstStyle/>
          <a:p>
            <a:r>
              <a:rPr lang="en-GB" sz="2000" dirty="0">
                <a:solidFill>
                  <a:schemeClr val="tx2">
                    <a:lumMod val="50000"/>
                    <a:lumOff val="50000"/>
                  </a:schemeClr>
                </a:solidFill>
              </a:rPr>
              <a:t>Successful responses to Q1</a:t>
            </a:r>
            <a:r>
              <a:rPr lang="en-GB" dirty="0"/>
              <a:t>:</a:t>
            </a:r>
          </a:p>
          <a:p>
            <a:endParaRPr lang="en-GB" dirty="0"/>
          </a:p>
          <a:p>
            <a:pPr marL="285750" indent="-285750">
              <a:buFont typeface="Arial" panose="020B0604020202020204" pitchFamily="34" charset="0"/>
              <a:buChar char="•"/>
            </a:pPr>
            <a:r>
              <a:rPr lang="en-GB" sz="1600" dirty="0"/>
              <a:t>engaged with the persona of Beckett as depicted by both writers while exploring the links to the city of Paris</a:t>
            </a:r>
          </a:p>
          <a:p>
            <a:pPr marL="285750" indent="-285750">
              <a:buFont typeface="Arial" panose="020B0604020202020204" pitchFamily="34" charset="0"/>
              <a:buChar char="•"/>
            </a:pPr>
            <a:r>
              <a:rPr lang="en-GB" sz="1600" dirty="0"/>
              <a:t>made meaningful comments rather than speculative aspersions in relation to both forms and their respective target audiences</a:t>
            </a:r>
          </a:p>
          <a:p>
            <a:pPr marL="285750" indent="-285750">
              <a:buFont typeface="Arial" panose="020B0604020202020204" pitchFamily="34" charset="0"/>
              <a:buChar char="•"/>
            </a:pPr>
            <a:r>
              <a:rPr lang="en-GB" sz="1600" dirty="0"/>
              <a:t>supported assertion with well-chosen evidence drawn directly form the texts</a:t>
            </a:r>
          </a:p>
          <a:p>
            <a:pPr marL="285750" indent="-285750">
              <a:buFont typeface="Arial" panose="020B0604020202020204" pitchFamily="34" charset="0"/>
              <a:buChar char="•"/>
            </a:pPr>
            <a:r>
              <a:rPr lang="en-GB" sz="1600" dirty="0"/>
              <a:t>focused on the diverging tones within the texts exploring the subtleties and nuances of the relationship between Paris and Beckett in both instances</a:t>
            </a:r>
          </a:p>
          <a:p>
            <a:pPr marL="285750" indent="-285750">
              <a:buFont typeface="Arial" panose="020B0604020202020204" pitchFamily="34" charset="0"/>
              <a:buChar char="•"/>
            </a:pPr>
            <a:r>
              <a:rPr lang="en-GB" sz="1600" dirty="0"/>
              <a:t>explored the Anthology and the Unseen text in balanced detail and analysis</a:t>
            </a:r>
          </a:p>
          <a:p>
            <a:pPr marL="285750" indent="-285750">
              <a:buFont typeface="Arial" panose="020B0604020202020204" pitchFamily="34" charset="0"/>
              <a:buChar char="•"/>
            </a:pPr>
            <a:r>
              <a:rPr lang="en-GB" sz="1600" dirty="0"/>
              <a:t>supported assertion with well-chosen evidence drawn form the texts</a:t>
            </a:r>
          </a:p>
          <a:p>
            <a:pPr marL="285750" indent="-285750">
              <a:buFont typeface="Arial" panose="020B0604020202020204" pitchFamily="34" charset="0"/>
              <a:buChar char="•"/>
            </a:pPr>
            <a:r>
              <a:rPr lang="en-GB" sz="1600" dirty="0"/>
              <a:t>applied terms with accuracy and in good range at word, sentence and whole- text level</a:t>
            </a:r>
          </a:p>
          <a:p>
            <a:pPr marL="285750" indent="-285750">
              <a:buFont typeface="Arial" panose="020B0604020202020204" pitchFamily="34" charset="0"/>
              <a:buChar char="•"/>
            </a:pPr>
            <a:r>
              <a:rPr lang="en-GB" sz="1600" dirty="0"/>
              <a:t>noticed  register shifts and used this to comment on the subtler aspects of voice </a:t>
            </a:r>
          </a:p>
          <a:p>
            <a:pPr marL="285750" indent="-285750">
              <a:buFont typeface="Arial" panose="020B0604020202020204" pitchFamily="34" charset="0"/>
              <a:buChar char="•"/>
            </a:pPr>
            <a:r>
              <a:rPr lang="en-GB" sz="1600" dirty="0"/>
              <a:t>offered developed comment on the context of both extracts with consideration of the factors that influenced the production and reception of each.</a:t>
            </a:r>
          </a:p>
          <a:p>
            <a:pPr marL="285750" indent="-285750">
              <a:buFont typeface="Arial" panose="020B0604020202020204" pitchFamily="34" charset="0"/>
              <a:buChar char="•"/>
            </a:pPr>
            <a:endParaRPr lang="en-GB" dirty="0"/>
          </a:p>
          <a:p>
            <a:endParaRPr lang="en-GB" dirty="0"/>
          </a:p>
        </p:txBody>
      </p:sp>
    </p:spTree>
    <p:extLst>
      <p:ext uri="{BB962C8B-B14F-4D97-AF65-F5344CB8AC3E}">
        <p14:creationId xmlns:p14="http://schemas.microsoft.com/office/powerpoint/2010/main" val="1937239222"/>
      </p:ext>
    </p:extLst>
  </p:cSld>
  <p:clrMapOvr>
    <a:masterClrMapping/>
  </p:clrMapOvr>
  <p:transition spd="slow">
    <p:cut/>
  </p:transition>
</p:sld>
</file>

<file path=ppt/theme/theme1.xml><?xml version="1.0" encoding="utf-8"?>
<a:theme xmlns:a="http://schemas.openxmlformats.org/drawingml/2006/main" name="Pearson">
  <a:themeElements>
    <a:clrScheme name="Pearson colors">
      <a:dk1>
        <a:srgbClr val="000000"/>
      </a:dk1>
      <a:lt1>
        <a:srgbClr val="D4EAE4"/>
      </a:lt1>
      <a:dk2>
        <a:srgbClr val="007FA3"/>
      </a:dk2>
      <a:lt2>
        <a:srgbClr val="003057"/>
      </a:lt2>
      <a:accent1>
        <a:srgbClr val="D2DB0E"/>
      </a:accent1>
      <a:accent2>
        <a:srgbClr val="12B2A6"/>
      </a:accent2>
      <a:accent3>
        <a:srgbClr val="DB0020"/>
      </a:accent3>
      <a:accent4>
        <a:srgbClr val="9E007E"/>
      </a:accent4>
      <a:accent5>
        <a:srgbClr val="EA7600"/>
      </a:accent5>
      <a:accent6>
        <a:srgbClr val="005A7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3559</TotalTime>
  <Words>4373</Words>
  <Application>Microsoft Office PowerPoint</Application>
  <PresentationFormat>On-screen Show (4:3)</PresentationFormat>
  <Paragraphs>447</Paragraphs>
  <Slides>45</Slides>
  <Notes>37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MS PGothic</vt:lpstr>
      <vt:lpstr>Arial</vt:lpstr>
      <vt:lpstr>Arial Rounded MT Bold</vt:lpstr>
      <vt:lpstr>Calibri</vt:lpstr>
      <vt:lpstr>Times New Roman</vt:lpstr>
      <vt:lpstr>Verdana</vt:lpstr>
      <vt:lpstr>Pearson</vt:lpstr>
      <vt:lpstr>Feedback on summer 2017 –  Event 2  Paper 1 (9EL01): Section A: Q1           Section B : Q3, Q4, Q8                                                     Online Event:  English Language and Literature Unit 1 17OAE25</vt:lpstr>
      <vt:lpstr>Your Online Environment</vt:lpstr>
      <vt:lpstr>Aims and Objectives</vt:lpstr>
      <vt:lpstr>Session Agenda</vt:lpstr>
      <vt:lpstr>PowerPoint Presentation</vt:lpstr>
      <vt:lpstr>INSERT POLL:  Which texts did you study for Section B of the examination?     </vt:lpstr>
      <vt:lpstr>The Principal Examiner’s Report, 2017 </vt:lpstr>
      <vt:lpstr>The Examiner’s Report:  Q1: Key takeaways</vt:lpstr>
      <vt:lpstr>The Examiner’s Report:  Key points for Q1 </vt:lpstr>
      <vt:lpstr>The Examiner’s Report:  Key points for Q1</vt:lpstr>
      <vt:lpstr>The Examiner’s Report:  Key general points for Section B</vt:lpstr>
      <vt:lpstr>MARK SCHEME   </vt:lpstr>
      <vt:lpstr>SECTION A Comparative analysis of Anthology and Unseen texts </vt:lpstr>
      <vt:lpstr>Question 1 : Section A</vt:lpstr>
      <vt:lpstr>SECTION A Exemplar Script 1</vt:lpstr>
      <vt:lpstr>INSERT POLL:  In which level would you place this response?     </vt:lpstr>
      <vt:lpstr>Examiner Comments: Script 1</vt:lpstr>
      <vt:lpstr>SECTION A Exemplar Script 2</vt:lpstr>
      <vt:lpstr>  In which level would you place this response?     </vt:lpstr>
      <vt:lpstr>Examiner Comments: Script 2</vt:lpstr>
      <vt:lpstr>SECTION A Exemplar Script 3</vt:lpstr>
      <vt:lpstr>INSERT POLL:  In which level would you place this response?     </vt:lpstr>
      <vt:lpstr>Examiner Comments: Script 3</vt:lpstr>
      <vt:lpstr>SECTION B Drama Texts: Streetcar named Desire Elmina’s Kitchen Translations </vt:lpstr>
      <vt:lpstr>MARK SCHEME Section B </vt:lpstr>
      <vt:lpstr>MARK SCHEME Section B  </vt:lpstr>
      <vt:lpstr>Section B   Question 3: Streetcar… Question 4: Elmina’s Kitchen Question 8: Translations </vt:lpstr>
      <vt:lpstr>SECTION B   A Streetcar Named Desire </vt:lpstr>
      <vt:lpstr>The Examiner’s Report: Q3</vt:lpstr>
      <vt:lpstr>INSERT POLL:  In which level would you place this response?     </vt:lpstr>
      <vt:lpstr>Examiner Comments:</vt:lpstr>
      <vt:lpstr>SECTION B   Elmina’s Kitchen </vt:lpstr>
      <vt:lpstr>The Examiner’s Report: Q4</vt:lpstr>
      <vt:lpstr>INSERT POLL:  In which level would you place this response?     </vt:lpstr>
      <vt:lpstr>Examiner Comments:</vt:lpstr>
      <vt:lpstr>SECTION B   Translations </vt:lpstr>
      <vt:lpstr>The Examiner’s Report: Q8</vt:lpstr>
      <vt:lpstr>INSERT POLL:  In which level would you place this response?     </vt:lpstr>
      <vt:lpstr>Examiner Comments:</vt:lpstr>
      <vt:lpstr>Thank you!</vt:lpstr>
      <vt:lpstr>Any questions?  Thank you for attending this event.  How did we do? Please fill in the evaluation form that you’ll receive via e-mail in a few minutes. </vt:lpstr>
      <vt:lpstr>Support</vt:lpstr>
      <vt:lpstr>Other useful links </vt:lpstr>
      <vt:lpstr>There’s so much  more to learn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sample. Title runs here  in font Times  New Roman 36 pt.</dc:title>
  <dc:creator>Boher, Anna</dc:creator>
  <cp:lastModifiedBy>Gordon, Euan</cp:lastModifiedBy>
  <cp:revision>202</cp:revision>
  <dcterms:modified xsi:type="dcterms:W3CDTF">2017-11-20T12:20:11Z</dcterms:modified>
</cp:coreProperties>
</file>